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handoutMasterIdLst>
    <p:handoutMasterId r:id="rId16"/>
  </p:handoutMasterIdLst>
  <p:sldIdLst>
    <p:sldId id="460" r:id="rId2"/>
    <p:sldId id="301" r:id="rId3"/>
    <p:sldId id="258" r:id="rId4"/>
    <p:sldId id="302" r:id="rId5"/>
    <p:sldId id="461" r:id="rId6"/>
    <p:sldId id="308" r:id="rId7"/>
    <p:sldId id="312" r:id="rId8"/>
    <p:sldId id="313" r:id="rId9"/>
    <p:sldId id="270" r:id="rId10"/>
    <p:sldId id="260" r:id="rId11"/>
    <p:sldId id="261" r:id="rId12"/>
    <p:sldId id="262" r:id="rId13"/>
    <p:sldId id="315" r:id="rId14"/>
  </p:sldIdLst>
  <p:sldSz cx="12192000" cy="6858000"/>
  <p:notesSz cx="6858000" cy="9144000"/>
  <p:custShowLst>
    <p:custShow name="Custom Show 1" id="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nhui Xiong" initials="JX" lastIdx="1" clrIdx="0">
    <p:extLst>
      <p:ext uri="{19B8F6BF-5375-455C-9EA6-DF929625EA0E}">
        <p15:presenceInfo xmlns:p15="http://schemas.microsoft.com/office/powerpoint/2012/main" userId="S::xionj0a@kaust.edu.sa::fb926178-359e-43e9-8ac1-7322a4cdcf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B00"/>
    <a:srgbClr val="2FEE35"/>
    <a:srgbClr val="FFFE00"/>
    <a:srgbClr val="BEF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58"/>
    <p:restoredTop sz="85053"/>
  </p:normalViewPr>
  <p:slideViewPr>
    <p:cSldViewPr snapToGrid="0" snapToObjects="1">
      <p:cViewPr varScale="1">
        <p:scale>
          <a:sx n="73" d="100"/>
          <a:sy n="73" d="100"/>
        </p:scale>
        <p:origin x="224" y="10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319CF6-7B70-F64F-8666-79193D6A9B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236A6FB-0EF1-CE4E-B02A-CCF60E08C84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268964-11B1-FE40-9CC8-1C8AA419E29A}" type="datetimeFigureOut">
              <a:rPr lang="en-US" smtClean="0"/>
              <a:t>5/25/21</a:t>
            </a:fld>
            <a:endParaRPr lang="en-US"/>
          </a:p>
        </p:txBody>
      </p:sp>
      <p:sp>
        <p:nvSpPr>
          <p:cNvPr id="4" name="Footer Placeholder 3">
            <a:extLst>
              <a:ext uri="{FF2B5EF4-FFF2-40B4-BE49-F238E27FC236}">
                <a16:creationId xmlns:a16="http://schemas.microsoft.com/office/drawing/2014/main" id="{594B544B-98F2-B742-9407-F4E517FEADE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9447FC3-DD62-3143-9A8E-9B045CDE311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91FE9F-9F90-FA42-8BF1-747FDD5D21A5}" type="slidenum">
              <a:rPr lang="en-US" smtClean="0"/>
              <a:t>‹#›</a:t>
            </a:fld>
            <a:endParaRPr lang="en-US"/>
          </a:p>
        </p:txBody>
      </p:sp>
    </p:spTree>
    <p:extLst>
      <p:ext uri="{BB962C8B-B14F-4D97-AF65-F5344CB8AC3E}">
        <p14:creationId xmlns:p14="http://schemas.microsoft.com/office/powerpoint/2010/main" val="41373638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671161-A916-2B44-BB96-8F286E60C75B}" type="datetimeFigureOut">
              <a:rPr lang="en-US" smtClean="0"/>
              <a:t>5/25/21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3A6C98-0FC2-8745-8C0B-E41FF6D0B572}" type="slidenum">
              <a:rPr lang="en-US" smtClean="0"/>
              <a:t>‹#›</a:t>
            </a:fld>
            <a:endParaRPr lang="en-US"/>
          </a:p>
        </p:txBody>
      </p:sp>
    </p:spTree>
    <p:extLst>
      <p:ext uri="{BB962C8B-B14F-4D97-AF65-F5344CB8AC3E}">
        <p14:creationId xmlns:p14="http://schemas.microsoft.com/office/powerpoint/2010/main" val="168279162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present a new flash technique for low-light imaging.</a:t>
            </a:r>
          </a:p>
        </p:txBody>
      </p:sp>
      <p:sp>
        <p:nvSpPr>
          <p:cNvPr id="4" name="Slide Number Placeholder 3"/>
          <p:cNvSpPr>
            <a:spLocks noGrp="1"/>
          </p:cNvSpPr>
          <p:nvPr>
            <p:ph type="sldNum" sz="quarter" idx="5"/>
          </p:nvPr>
        </p:nvSpPr>
        <p:spPr/>
        <p:txBody>
          <a:bodyPr/>
          <a:lstStyle/>
          <a:p>
            <a:fld id="{AD3A6C98-0FC2-8745-8C0B-E41FF6D0B572}" type="slidenum">
              <a:rPr lang="en-US" smtClean="0"/>
              <a:t>1</a:t>
            </a:fld>
            <a:endParaRPr lang="en-US"/>
          </a:p>
        </p:txBody>
      </p:sp>
    </p:spTree>
    <p:extLst>
      <p:ext uri="{BB962C8B-B14F-4D97-AF65-F5344CB8AC3E}">
        <p14:creationId xmlns:p14="http://schemas.microsoft.com/office/powerpoint/2010/main" val="4131339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show the reconstructed videos for dynamics scenes. The left is input video with guide frame removed. </a:t>
            </a:r>
          </a:p>
        </p:txBody>
      </p:sp>
      <p:sp>
        <p:nvSpPr>
          <p:cNvPr id="4" name="Slide Number Placeholder 3"/>
          <p:cNvSpPr>
            <a:spLocks noGrp="1"/>
          </p:cNvSpPr>
          <p:nvPr>
            <p:ph type="sldNum" sz="quarter" idx="5"/>
          </p:nvPr>
        </p:nvSpPr>
        <p:spPr/>
        <p:txBody>
          <a:bodyPr/>
          <a:lstStyle/>
          <a:p>
            <a:fld id="{AD3A6C98-0FC2-8745-8C0B-E41FF6D0B572}" type="slidenum">
              <a:rPr lang="en-US" smtClean="0"/>
              <a:t>10</a:t>
            </a:fld>
            <a:endParaRPr lang="en-US"/>
          </a:p>
        </p:txBody>
      </p:sp>
    </p:spTree>
    <p:extLst>
      <p:ext uri="{BB962C8B-B14F-4D97-AF65-F5344CB8AC3E}">
        <p14:creationId xmlns:p14="http://schemas.microsoft.com/office/powerpoint/2010/main" val="1405067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also show the qualitative comparison with no-flash video reconstruction method. Like no-flash photography, state-of-the-art no-flash video denoising approaches cannot recover sufficient image details when the camera sensor captures poor signals.</a:t>
            </a:r>
          </a:p>
        </p:txBody>
      </p:sp>
      <p:sp>
        <p:nvSpPr>
          <p:cNvPr id="4" name="Slide Number Placeholder 3"/>
          <p:cNvSpPr>
            <a:spLocks noGrp="1"/>
          </p:cNvSpPr>
          <p:nvPr>
            <p:ph type="sldNum" sz="quarter" idx="5"/>
          </p:nvPr>
        </p:nvSpPr>
        <p:spPr/>
        <p:txBody>
          <a:bodyPr/>
          <a:lstStyle/>
          <a:p>
            <a:fld id="{AD3A6C98-0FC2-8745-8C0B-E41FF6D0B572}" type="slidenum">
              <a:rPr lang="en-US" smtClean="0"/>
              <a:t>11</a:t>
            </a:fld>
            <a:endParaRPr lang="en-US"/>
          </a:p>
        </p:txBody>
      </p:sp>
    </p:spTree>
    <p:extLst>
      <p:ext uri="{BB962C8B-B14F-4D97-AF65-F5344CB8AC3E}">
        <p14:creationId xmlns:p14="http://schemas.microsoft.com/office/powerpoint/2010/main" val="4129705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also show a scene with human motions.</a:t>
            </a:r>
          </a:p>
        </p:txBody>
      </p:sp>
      <p:sp>
        <p:nvSpPr>
          <p:cNvPr id="4" name="Slide Number Placeholder 3"/>
          <p:cNvSpPr>
            <a:spLocks noGrp="1"/>
          </p:cNvSpPr>
          <p:nvPr>
            <p:ph type="sldNum" sz="quarter" idx="5"/>
          </p:nvPr>
        </p:nvSpPr>
        <p:spPr/>
        <p:txBody>
          <a:bodyPr/>
          <a:lstStyle/>
          <a:p>
            <a:fld id="{AD3A6C98-0FC2-8745-8C0B-E41FF6D0B572}" type="slidenum">
              <a:rPr lang="en-US" smtClean="0"/>
              <a:t>12</a:t>
            </a:fld>
            <a:endParaRPr lang="en-US"/>
          </a:p>
        </p:txBody>
      </p:sp>
    </p:spTree>
    <p:extLst>
      <p:ext uri="{BB962C8B-B14F-4D97-AF65-F5344CB8AC3E}">
        <p14:creationId xmlns:p14="http://schemas.microsoft.com/office/powerpoint/2010/main" val="1513566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your watching. The code and data are made available.</a:t>
            </a:r>
          </a:p>
        </p:txBody>
      </p:sp>
      <p:sp>
        <p:nvSpPr>
          <p:cNvPr id="4" name="Slide Number Placeholder 3"/>
          <p:cNvSpPr>
            <a:spLocks noGrp="1"/>
          </p:cNvSpPr>
          <p:nvPr>
            <p:ph type="sldNum" sz="quarter" idx="5"/>
          </p:nvPr>
        </p:nvSpPr>
        <p:spPr/>
        <p:txBody>
          <a:bodyPr/>
          <a:lstStyle/>
          <a:p>
            <a:fld id="{AD3A6C98-0FC2-8745-8C0B-E41FF6D0B572}" type="slidenum">
              <a:rPr lang="en-US" smtClean="0"/>
              <a:t>13</a:t>
            </a:fld>
            <a:endParaRPr lang="en-US"/>
          </a:p>
        </p:txBody>
      </p:sp>
    </p:spTree>
    <p:extLst>
      <p:ext uri="{BB962C8B-B14F-4D97-AF65-F5344CB8AC3E}">
        <p14:creationId xmlns:p14="http://schemas.microsoft.com/office/powerpoint/2010/main" val="3006489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Burst photography is widely adopted for low-light imaging by fusing a burst of noisy images . However, the registration of the images becomes problematic in extra dim conditions.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More recent approaches tackle the low-light imaging problem using modern neural network models and process on the raw sensor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approaches still fail in very dim environments, where the raw data suffers from very poor signal-to-noise ratio. They still need adequate illuminance.</a:t>
            </a:r>
          </a:p>
          <a:p>
            <a:endParaRPr lang="en-US" dirty="0"/>
          </a:p>
        </p:txBody>
      </p:sp>
      <p:sp>
        <p:nvSpPr>
          <p:cNvPr id="4" name="Slide Number Placeholder 3"/>
          <p:cNvSpPr>
            <a:spLocks noGrp="1"/>
          </p:cNvSpPr>
          <p:nvPr>
            <p:ph type="sldNum" sz="quarter" idx="5"/>
          </p:nvPr>
        </p:nvSpPr>
        <p:spPr/>
        <p:txBody>
          <a:bodyPr/>
          <a:lstStyle/>
          <a:p>
            <a:fld id="{AD3A6C98-0FC2-8745-8C0B-E41FF6D0B572}" type="slidenum">
              <a:rPr lang="en-US" smtClean="0"/>
              <a:t>2</a:t>
            </a:fld>
            <a:endParaRPr lang="en-US"/>
          </a:p>
        </p:txBody>
      </p:sp>
    </p:spTree>
    <p:extLst>
      <p:ext uri="{BB962C8B-B14F-4D97-AF65-F5344CB8AC3E}">
        <p14:creationId xmlns:p14="http://schemas.microsoft.com/office/powerpoint/2010/main" val="3904586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Flash photography also has a long history and generally provides the best results. However, white flash dazzles human eyes, and it is not user friendly. Using invisible flashes can avoid this disturbance. However, RGB cameras do not have sensitivity to the invisible spectrum, thus an additional camera for NIR sensing is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Using white flash or NIR flash either raises social problems or requires a complicated hardware. Both are not desired.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D3A6C98-0FC2-8745-8C0B-E41FF6D0B572}" type="slidenum">
              <a:rPr lang="en-US" smtClean="0"/>
              <a:t>3</a:t>
            </a:fld>
            <a:endParaRPr lang="en-US"/>
          </a:p>
        </p:txBody>
      </p:sp>
    </p:spTree>
    <p:extLst>
      <p:ext uri="{BB962C8B-B14F-4D97-AF65-F5344CB8AC3E}">
        <p14:creationId xmlns:p14="http://schemas.microsoft.com/office/powerpoint/2010/main" val="1923585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propose to use the deep-red light as an illuminating source for low-light imaging. We further extend this flash technique for low-light video reconstruction.</a:t>
            </a:r>
          </a:p>
        </p:txBody>
      </p:sp>
      <p:sp>
        <p:nvSpPr>
          <p:cNvPr id="4" name="Slide Number Placeholder 3"/>
          <p:cNvSpPr>
            <a:spLocks noGrp="1"/>
          </p:cNvSpPr>
          <p:nvPr>
            <p:ph type="sldNum" sz="quarter" idx="5"/>
          </p:nvPr>
        </p:nvSpPr>
        <p:spPr/>
        <p:txBody>
          <a:bodyPr/>
          <a:lstStyle/>
          <a:p>
            <a:fld id="{AD3A6C98-0FC2-8745-8C0B-E41FF6D0B572}" type="slidenum">
              <a:rPr lang="en-US" smtClean="0"/>
              <a:t>4</a:t>
            </a:fld>
            <a:endParaRPr lang="en-US"/>
          </a:p>
        </p:txBody>
      </p:sp>
    </p:spTree>
    <p:extLst>
      <p:ext uri="{BB962C8B-B14F-4D97-AF65-F5344CB8AC3E}">
        <p14:creationId xmlns:p14="http://schemas.microsoft.com/office/powerpoint/2010/main" val="2944617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design of this flash is in the consideration of the human visual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cones and rods are responsible for the perception of light. The cones function in bright-light conditions, referring to photopic vision. The rods become active in dim-light conditions, referring to scotopic vision. A combination of cones and rods forms mesopic vision.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Given the luminosity function of human eye and the spectral power of a white flash and the deep-red flash, we could compute the perceived brightness by human eye. In extra dim conditions, using white flash is over two orders of magnitude brighter than using the red flash as perceived by the human eye when the camera receives the same amount of signals.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Another significant property of human visual system in dim conditions is dark adaptation.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 brightly lit room, the human visual system has a good sense of color and high spatial acuity. When the light is off, the human eye is temporarily blind. The visual system undergoes a gradual transition from cone vision to rod vision. It achieves night vision with low acuity and nearly no color sense after 30 minutes. When exposed to light like a burst of white flash, the rods immediately </a:t>
            </a:r>
            <a:r>
              <a:rPr lang="en-US" sz="1200" kern="1200" dirty="0" err="1">
                <a:solidFill>
                  <a:schemeClr val="tx1"/>
                </a:solidFill>
                <a:effectLst/>
                <a:latin typeface="+mn-lt"/>
                <a:ea typeface="+mn-ea"/>
                <a:cs typeface="+mn-cs"/>
              </a:rPr>
              <a:t>photobleach</a:t>
            </a:r>
            <a:r>
              <a:rPr lang="en-US" sz="1200" kern="1200" dirty="0">
                <a:solidFill>
                  <a:schemeClr val="tx1"/>
                </a:solidFill>
                <a:effectLst/>
                <a:latin typeface="+mn-lt"/>
                <a:ea typeface="+mn-ea"/>
                <a:cs typeface="+mn-cs"/>
              </a:rPr>
              <a:t> and lose their sensitivity to light, causing flash blindness. Night vision, however, is preserved using deep-red light as long-wavelength lights prevent rods from bleaching.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D3A6C98-0FC2-8745-8C0B-E41FF6D0B572}" type="slidenum">
              <a:rPr lang="en-US" smtClean="0"/>
              <a:t>5</a:t>
            </a:fld>
            <a:endParaRPr lang="en-US"/>
          </a:p>
        </p:txBody>
      </p:sp>
    </p:spTree>
    <p:extLst>
      <p:ext uri="{BB962C8B-B14F-4D97-AF65-F5344CB8AC3E}">
        <p14:creationId xmlns:p14="http://schemas.microsoft.com/office/powerpoint/2010/main" val="4263242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red-flash low-light imaging, </a:t>
            </a:r>
            <a:r>
              <a:rPr lang="en-US" sz="1200" kern="1200" dirty="0">
                <a:solidFill>
                  <a:schemeClr val="tx1"/>
                </a:solidFill>
                <a:effectLst/>
                <a:latin typeface="+mn-lt"/>
                <a:ea typeface="+mn-ea"/>
                <a:cs typeface="+mn-cs"/>
              </a:rPr>
              <a:t>We trained a neural network, named as mesopic flash fusion network, to fuse the ambient-light image and the guide image. Please see the manuscript for details on the training phase.</a:t>
            </a:r>
          </a:p>
        </p:txBody>
      </p:sp>
      <p:sp>
        <p:nvSpPr>
          <p:cNvPr id="4" name="Slide Number Placeholder 3"/>
          <p:cNvSpPr>
            <a:spLocks noGrp="1"/>
          </p:cNvSpPr>
          <p:nvPr>
            <p:ph type="sldNum" sz="quarter" idx="5"/>
          </p:nvPr>
        </p:nvSpPr>
        <p:spPr/>
        <p:txBody>
          <a:bodyPr/>
          <a:lstStyle/>
          <a:p>
            <a:fld id="{AD3A6C98-0FC2-8745-8C0B-E41FF6D0B572}" type="slidenum">
              <a:rPr lang="en-US" smtClean="0"/>
              <a:t>6</a:t>
            </a:fld>
            <a:endParaRPr lang="en-US"/>
          </a:p>
        </p:txBody>
      </p:sp>
    </p:spTree>
    <p:extLst>
      <p:ext uri="{BB962C8B-B14F-4D97-AF65-F5344CB8AC3E}">
        <p14:creationId xmlns:p14="http://schemas.microsoft.com/office/powerpoint/2010/main" val="3970674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compare the proposed flash method against state-of-the-art no-flash approach. The input to the no-flash method is the ambient-light image only. We find that in extra dim environments, which are beyond the capability of no-flash methods, it is essential to use flashes to capture interested scene details.</a:t>
            </a:r>
          </a:p>
        </p:txBody>
      </p:sp>
      <p:sp>
        <p:nvSpPr>
          <p:cNvPr id="4" name="Slide Number Placeholder 3"/>
          <p:cNvSpPr>
            <a:spLocks noGrp="1"/>
          </p:cNvSpPr>
          <p:nvPr>
            <p:ph type="sldNum" sz="quarter" idx="5"/>
          </p:nvPr>
        </p:nvSpPr>
        <p:spPr/>
        <p:txBody>
          <a:bodyPr/>
          <a:lstStyle/>
          <a:p>
            <a:fld id="{AD3A6C98-0FC2-8745-8C0B-E41FF6D0B572}" type="slidenum">
              <a:rPr lang="en-US" smtClean="0"/>
              <a:t>7</a:t>
            </a:fld>
            <a:endParaRPr lang="en-US"/>
          </a:p>
        </p:txBody>
      </p:sp>
    </p:spTree>
    <p:extLst>
      <p:ext uri="{BB962C8B-B14F-4D97-AF65-F5344CB8AC3E}">
        <p14:creationId xmlns:p14="http://schemas.microsoft.com/office/powerpoint/2010/main" val="1664929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further compare our reconstruction results to alternative guided image fusion methods. They fail to retrieve fine image details in these rather challenging situations, whereas our method produces clean outputs with fine image features recovered. </a:t>
            </a:r>
          </a:p>
          <a:p>
            <a:endParaRPr lang="en-US" dirty="0"/>
          </a:p>
        </p:txBody>
      </p:sp>
      <p:sp>
        <p:nvSpPr>
          <p:cNvPr id="4" name="Slide Number Placeholder 3"/>
          <p:cNvSpPr>
            <a:spLocks noGrp="1"/>
          </p:cNvSpPr>
          <p:nvPr>
            <p:ph type="sldNum" sz="quarter" idx="5"/>
          </p:nvPr>
        </p:nvSpPr>
        <p:spPr/>
        <p:txBody>
          <a:bodyPr/>
          <a:lstStyle/>
          <a:p>
            <a:fld id="{AD3A6C98-0FC2-8745-8C0B-E41FF6D0B572}" type="slidenum">
              <a:rPr lang="en-US" smtClean="0"/>
              <a:t>8</a:t>
            </a:fld>
            <a:endParaRPr lang="en-US"/>
          </a:p>
        </p:txBody>
      </p:sp>
    </p:spTree>
    <p:extLst>
      <p:ext uri="{BB962C8B-B14F-4D97-AF65-F5344CB8AC3E}">
        <p14:creationId xmlns:p14="http://schemas.microsoft.com/office/powerpoint/2010/main" val="1782410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generalize low-light photography to videography, the input becomes a sequence of flash and no-flash image pairs recorded by the same camera.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present a pipeline for robust video reconstruction. We first compute the optical flow between two consecutive guide signals. We then forward-warp the flashed</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frame by one half of the flow field to pair with the no-flash</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frame, and forward-warp the no-flash frame by the other</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half of the flow field to pair with the next flashed frame.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Such a process ensures a robust alignment in the dark. We then apply Mesopic Flash Fusion Network to each pair and a Temporal Enhancement Network to alleviate flickering artifacts.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Such a pipeline preserves the original frame rate.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D3A6C98-0FC2-8745-8C0B-E41FF6D0B572}" type="slidenum">
              <a:rPr lang="en-US" smtClean="0"/>
              <a:t>9</a:t>
            </a:fld>
            <a:endParaRPr lang="en-US"/>
          </a:p>
        </p:txBody>
      </p:sp>
    </p:spTree>
    <p:extLst>
      <p:ext uri="{BB962C8B-B14F-4D97-AF65-F5344CB8AC3E}">
        <p14:creationId xmlns:p14="http://schemas.microsoft.com/office/powerpoint/2010/main" val="2750325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D9DD0-6FBB-CE42-AE50-28759EC60C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7DC339-54D1-0244-BED9-530E7483DB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210B0A-5092-E847-86E0-E9A939BDB34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E7249AF-CEDE-C94B-A6D6-1F5DA5BF9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897AC4-B1D1-B94A-89E3-5930B4EF5F48}"/>
              </a:ext>
            </a:extLst>
          </p:cNvPr>
          <p:cNvSpPr>
            <a:spLocks noGrp="1"/>
          </p:cNvSpPr>
          <p:nvPr>
            <p:ph type="sldNum" sz="quarter" idx="12"/>
          </p:nvPr>
        </p:nvSpPr>
        <p:spPr/>
        <p:txBody>
          <a:bodyPr/>
          <a:lstStyle/>
          <a:p>
            <a:fld id="{D5CCC7FD-87FE-E344-9CF7-5727FD7AC1F1}" type="slidenum">
              <a:rPr lang="en-US" smtClean="0"/>
              <a:t>‹#›</a:t>
            </a:fld>
            <a:endParaRPr lang="en-US"/>
          </a:p>
        </p:txBody>
      </p:sp>
    </p:spTree>
    <p:extLst>
      <p:ext uri="{BB962C8B-B14F-4D97-AF65-F5344CB8AC3E}">
        <p14:creationId xmlns:p14="http://schemas.microsoft.com/office/powerpoint/2010/main" val="3405013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F0D5E-DBDE-E942-80FC-0310136047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93F5E6-5754-3247-A08F-309DD65B98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E75D36-6AD8-8142-A7CE-D039ED37B2E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7EB7BF9-BE03-4445-B0E0-04DEE754BB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0B21D-D55D-6F4F-BFD1-8CBB3E10F114}"/>
              </a:ext>
            </a:extLst>
          </p:cNvPr>
          <p:cNvSpPr>
            <a:spLocks noGrp="1"/>
          </p:cNvSpPr>
          <p:nvPr>
            <p:ph type="sldNum" sz="quarter" idx="12"/>
          </p:nvPr>
        </p:nvSpPr>
        <p:spPr/>
        <p:txBody>
          <a:bodyPr/>
          <a:lstStyle/>
          <a:p>
            <a:fld id="{D5CCC7FD-87FE-E344-9CF7-5727FD7AC1F1}" type="slidenum">
              <a:rPr lang="en-US" smtClean="0"/>
              <a:t>‹#›</a:t>
            </a:fld>
            <a:endParaRPr lang="en-US"/>
          </a:p>
        </p:txBody>
      </p:sp>
    </p:spTree>
    <p:extLst>
      <p:ext uri="{BB962C8B-B14F-4D97-AF65-F5344CB8AC3E}">
        <p14:creationId xmlns:p14="http://schemas.microsoft.com/office/powerpoint/2010/main" val="2397794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ABBA5D-F270-984D-880A-BE649F8040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E7A977-AAF3-B84C-946D-865F332CEC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243A5F-4606-7D43-B585-046EF9D82F0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B7C9D9C-F766-DD48-BFCB-0A37282F7A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3929C-312E-A544-BCC5-9AD62694D256}"/>
              </a:ext>
            </a:extLst>
          </p:cNvPr>
          <p:cNvSpPr>
            <a:spLocks noGrp="1"/>
          </p:cNvSpPr>
          <p:nvPr>
            <p:ph type="sldNum" sz="quarter" idx="12"/>
          </p:nvPr>
        </p:nvSpPr>
        <p:spPr/>
        <p:txBody>
          <a:bodyPr/>
          <a:lstStyle/>
          <a:p>
            <a:fld id="{D5CCC7FD-87FE-E344-9CF7-5727FD7AC1F1}" type="slidenum">
              <a:rPr lang="en-US" smtClean="0"/>
              <a:t>‹#›</a:t>
            </a:fld>
            <a:endParaRPr lang="en-US"/>
          </a:p>
        </p:txBody>
      </p:sp>
    </p:spTree>
    <p:extLst>
      <p:ext uri="{BB962C8B-B14F-4D97-AF65-F5344CB8AC3E}">
        <p14:creationId xmlns:p14="http://schemas.microsoft.com/office/powerpoint/2010/main" val="2772419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sp>
        <p:nvSpPr>
          <p:cNvPr id="13" name="Date Placeholder 12">
            <a:extLst>
              <a:ext uri="{FF2B5EF4-FFF2-40B4-BE49-F238E27FC236}">
                <a16:creationId xmlns:a16="http://schemas.microsoft.com/office/drawing/2014/main" id="{5E82D35A-317A-5B45-8870-5E23E833AB6B}"/>
              </a:ext>
            </a:extLst>
          </p:cNvPr>
          <p:cNvSpPr>
            <a:spLocks noGrp="1"/>
          </p:cNvSpPr>
          <p:nvPr>
            <p:ph type="dt" sz="half" idx="10"/>
          </p:nvPr>
        </p:nvSpPr>
        <p:spPr/>
        <p:txBody>
          <a:bodyPr/>
          <a:lstStyle/>
          <a:p>
            <a:endParaRPr lang="en-US"/>
          </a:p>
        </p:txBody>
      </p:sp>
      <p:sp>
        <p:nvSpPr>
          <p:cNvPr id="14" name="Footer Placeholder 13">
            <a:extLst>
              <a:ext uri="{FF2B5EF4-FFF2-40B4-BE49-F238E27FC236}">
                <a16:creationId xmlns:a16="http://schemas.microsoft.com/office/drawing/2014/main" id="{BA787EED-52A8-5843-9F6E-0792A448F3A0}"/>
              </a:ext>
            </a:extLst>
          </p:cNvPr>
          <p:cNvSpPr>
            <a:spLocks noGrp="1"/>
          </p:cNvSpPr>
          <p:nvPr>
            <p:ph type="ftr" sz="quarter" idx="11"/>
          </p:nvPr>
        </p:nvSpPr>
        <p:spPr/>
        <p:txBody>
          <a:bodyPr/>
          <a:lstStyle/>
          <a:p>
            <a:endParaRPr lang="en-US"/>
          </a:p>
        </p:txBody>
      </p:sp>
      <p:sp>
        <p:nvSpPr>
          <p:cNvPr id="16" name="Slide Number Placeholder 15">
            <a:extLst>
              <a:ext uri="{FF2B5EF4-FFF2-40B4-BE49-F238E27FC236}">
                <a16:creationId xmlns:a16="http://schemas.microsoft.com/office/drawing/2014/main" id="{32F96DA0-26A1-B147-BB53-8881158A7C9D}"/>
              </a:ext>
            </a:extLst>
          </p:cNvPr>
          <p:cNvSpPr>
            <a:spLocks noGrp="1"/>
          </p:cNvSpPr>
          <p:nvPr>
            <p:ph type="sldNum" sz="quarter" idx="12"/>
          </p:nvPr>
        </p:nvSpPr>
        <p:spPr/>
        <p:txBody>
          <a:bodyPr/>
          <a:lstStyle/>
          <a:p>
            <a:fld id="{D5CCC7FD-87FE-E344-9CF7-5727FD7AC1F1}" type="slidenum">
              <a:rPr lang="en-US" smtClean="0"/>
              <a:t>‹#›</a:t>
            </a:fld>
            <a:endParaRPr lang="en-US"/>
          </a:p>
        </p:txBody>
      </p:sp>
    </p:spTree>
    <p:extLst>
      <p:ext uri="{BB962C8B-B14F-4D97-AF65-F5344CB8AC3E}">
        <p14:creationId xmlns:p14="http://schemas.microsoft.com/office/powerpoint/2010/main" val="3150175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491C7-9CB9-B74C-8D5B-01B016837F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5A43C-DFD4-0D41-83FC-A1F1264495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1EFFF5-7890-444E-AACE-B2EAA190F23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693F7D9-D4DB-B548-BBFC-749C9986E4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9CFCA3-2E8B-CD4C-8C92-6CC51627F1AB}"/>
              </a:ext>
            </a:extLst>
          </p:cNvPr>
          <p:cNvSpPr>
            <a:spLocks noGrp="1"/>
          </p:cNvSpPr>
          <p:nvPr>
            <p:ph type="sldNum" sz="quarter" idx="12"/>
          </p:nvPr>
        </p:nvSpPr>
        <p:spPr/>
        <p:txBody>
          <a:bodyPr/>
          <a:lstStyle/>
          <a:p>
            <a:fld id="{D5CCC7FD-87FE-E344-9CF7-5727FD7AC1F1}" type="slidenum">
              <a:rPr lang="en-US" smtClean="0"/>
              <a:t>‹#›</a:t>
            </a:fld>
            <a:endParaRPr lang="en-US"/>
          </a:p>
        </p:txBody>
      </p:sp>
    </p:spTree>
    <p:extLst>
      <p:ext uri="{BB962C8B-B14F-4D97-AF65-F5344CB8AC3E}">
        <p14:creationId xmlns:p14="http://schemas.microsoft.com/office/powerpoint/2010/main" val="3209612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A96A4-2BDF-5041-8C27-8614F79BDE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6868FA-EF28-924B-8455-4E4DB30DE8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28F7B8-2DD4-FC42-8F21-255DB5167B5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53C2EDC-67BD-624C-9298-A739AD95B5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D6CD09-7278-2F42-95D3-55E3DDE2890B}"/>
              </a:ext>
            </a:extLst>
          </p:cNvPr>
          <p:cNvSpPr>
            <a:spLocks noGrp="1"/>
          </p:cNvSpPr>
          <p:nvPr>
            <p:ph type="sldNum" sz="quarter" idx="12"/>
          </p:nvPr>
        </p:nvSpPr>
        <p:spPr/>
        <p:txBody>
          <a:bodyPr/>
          <a:lstStyle/>
          <a:p>
            <a:fld id="{D5CCC7FD-87FE-E344-9CF7-5727FD7AC1F1}" type="slidenum">
              <a:rPr lang="en-US" smtClean="0"/>
              <a:t>‹#›</a:t>
            </a:fld>
            <a:endParaRPr lang="en-US"/>
          </a:p>
        </p:txBody>
      </p:sp>
    </p:spTree>
    <p:extLst>
      <p:ext uri="{BB962C8B-B14F-4D97-AF65-F5344CB8AC3E}">
        <p14:creationId xmlns:p14="http://schemas.microsoft.com/office/powerpoint/2010/main" val="216010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F53BF-EE60-254E-BDC7-AD68C3F777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D6EE25-94AB-A345-888D-2A1D9A0416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4AA223-18D2-DA43-B284-0A0BCE8A2B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47BED8-989A-484C-A977-71E1DA8EC36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BAD7241-B8BE-384F-8892-355D74D53D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67B097-5966-9D42-82D2-43323A588E4E}"/>
              </a:ext>
            </a:extLst>
          </p:cNvPr>
          <p:cNvSpPr>
            <a:spLocks noGrp="1"/>
          </p:cNvSpPr>
          <p:nvPr>
            <p:ph type="sldNum" sz="quarter" idx="12"/>
          </p:nvPr>
        </p:nvSpPr>
        <p:spPr/>
        <p:txBody>
          <a:bodyPr/>
          <a:lstStyle/>
          <a:p>
            <a:fld id="{D5CCC7FD-87FE-E344-9CF7-5727FD7AC1F1}" type="slidenum">
              <a:rPr lang="en-US" smtClean="0"/>
              <a:t>‹#›</a:t>
            </a:fld>
            <a:endParaRPr lang="en-US"/>
          </a:p>
        </p:txBody>
      </p:sp>
    </p:spTree>
    <p:extLst>
      <p:ext uri="{BB962C8B-B14F-4D97-AF65-F5344CB8AC3E}">
        <p14:creationId xmlns:p14="http://schemas.microsoft.com/office/powerpoint/2010/main" val="675550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8D0FF-165C-254B-B344-EA45D25229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D1B17E-AF8A-484D-BD14-AB093F3B87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A6290-3806-AE48-90BC-EE5BCBD99D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B5D129-6E90-864D-BEE1-47288745D5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5AEC51-B095-0F4F-9B17-0A117DA6E5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381419-E36B-A942-A4C3-1F96CCFFBDBC}"/>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3AAD2F1C-0152-1A43-9E3B-A54B91572B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FB083D-D2C8-3941-8FB8-74A52B196AEC}"/>
              </a:ext>
            </a:extLst>
          </p:cNvPr>
          <p:cNvSpPr>
            <a:spLocks noGrp="1"/>
          </p:cNvSpPr>
          <p:nvPr>
            <p:ph type="sldNum" sz="quarter" idx="12"/>
          </p:nvPr>
        </p:nvSpPr>
        <p:spPr/>
        <p:txBody>
          <a:bodyPr/>
          <a:lstStyle/>
          <a:p>
            <a:fld id="{D5CCC7FD-87FE-E344-9CF7-5727FD7AC1F1}" type="slidenum">
              <a:rPr lang="en-US" smtClean="0"/>
              <a:t>‹#›</a:t>
            </a:fld>
            <a:endParaRPr lang="en-US"/>
          </a:p>
        </p:txBody>
      </p:sp>
    </p:spTree>
    <p:extLst>
      <p:ext uri="{BB962C8B-B14F-4D97-AF65-F5344CB8AC3E}">
        <p14:creationId xmlns:p14="http://schemas.microsoft.com/office/powerpoint/2010/main" val="513593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0D984-DE03-0C47-8507-D0B3CA7F7C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33071D-B8B0-6942-8FFA-4C1D92D3F8C2}"/>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E83140A-9DBE-3C49-8A94-57B178D4A6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E0F24F-2E7D-F742-B8FB-B864BCD8E6AB}"/>
              </a:ext>
            </a:extLst>
          </p:cNvPr>
          <p:cNvSpPr>
            <a:spLocks noGrp="1"/>
          </p:cNvSpPr>
          <p:nvPr>
            <p:ph type="sldNum" sz="quarter" idx="12"/>
          </p:nvPr>
        </p:nvSpPr>
        <p:spPr/>
        <p:txBody>
          <a:bodyPr/>
          <a:lstStyle/>
          <a:p>
            <a:fld id="{D5CCC7FD-87FE-E344-9CF7-5727FD7AC1F1}" type="slidenum">
              <a:rPr lang="en-US" smtClean="0"/>
              <a:t>‹#›</a:t>
            </a:fld>
            <a:endParaRPr lang="en-US"/>
          </a:p>
        </p:txBody>
      </p:sp>
    </p:spTree>
    <p:extLst>
      <p:ext uri="{BB962C8B-B14F-4D97-AF65-F5344CB8AC3E}">
        <p14:creationId xmlns:p14="http://schemas.microsoft.com/office/powerpoint/2010/main" val="2501489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5D48B0-0F63-0B4A-9C7C-6D80613F20AD}"/>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D3033D5A-3A99-C74C-88B0-4229FF3DD8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272ACB-4FB0-FB4E-B433-1A41A64D00F3}"/>
              </a:ext>
            </a:extLst>
          </p:cNvPr>
          <p:cNvSpPr>
            <a:spLocks noGrp="1"/>
          </p:cNvSpPr>
          <p:nvPr>
            <p:ph type="sldNum" sz="quarter" idx="12"/>
          </p:nvPr>
        </p:nvSpPr>
        <p:spPr/>
        <p:txBody>
          <a:bodyPr/>
          <a:lstStyle/>
          <a:p>
            <a:fld id="{D5CCC7FD-87FE-E344-9CF7-5727FD7AC1F1}" type="slidenum">
              <a:rPr lang="en-US" smtClean="0"/>
              <a:t>‹#›</a:t>
            </a:fld>
            <a:endParaRPr lang="en-US"/>
          </a:p>
        </p:txBody>
      </p:sp>
    </p:spTree>
    <p:extLst>
      <p:ext uri="{BB962C8B-B14F-4D97-AF65-F5344CB8AC3E}">
        <p14:creationId xmlns:p14="http://schemas.microsoft.com/office/powerpoint/2010/main" val="2903314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C7CC0-8BEE-A549-8A57-B20CBF1CFC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04905F-52A6-FD45-A3DE-1953579434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0041BF-D653-F74D-A91D-2449FB9D83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FFCE68-B014-E844-AA71-E2F25407CE0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D8152EB-97C3-6C46-AE96-101DF53B4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FEEEFF-60C7-3B43-98EF-FC971D0CD819}"/>
              </a:ext>
            </a:extLst>
          </p:cNvPr>
          <p:cNvSpPr>
            <a:spLocks noGrp="1"/>
          </p:cNvSpPr>
          <p:nvPr>
            <p:ph type="sldNum" sz="quarter" idx="12"/>
          </p:nvPr>
        </p:nvSpPr>
        <p:spPr/>
        <p:txBody>
          <a:bodyPr/>
          <a:lstStyle/>
          <a:p>
            <a:fld id="{D5CCC7FD-87FE-E344-9CF7-5727FD7AC1F1}" type="slidenum">
              <a:rPr lang="en-US" smtClean="0"/>
              <a:t>‹#›</a:t>
            </a:fld>
            <a:endParaRPr lang="en-US"/>
          </a:p>
        </p:txBody>
      </p:sp>
    </p:spTree>
    <p:extLst>
      <p:ext uri="{BB962C8B-B14F-4D97-AF65-F5344CB8AC3E}">
        <p14:creationId xmlns:p14="http://schemas.microsoft.com/office/powerpoint/2010/main" val="1965158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547F3-5EB8-2040-9E9D-B01FB7267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D5876C-86C0-B74D-B559-7FF83B8B44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089C31-446A-0141-9739-F17A96E63D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CE44A9-6F78-124A-821B-F0B5E309083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13DD2FD-EA39-6C4A-BDA5-296EE8AC89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DE00A6-2B45-BD43-AED3-F889045C8190}"/>
              </a:ext>
            </a:extLst>
          </p:cNvPr>
          <p:cNvSpPr>
            <a:spLocks noGrp="1"/>
          </p:cNvSpPr>
          <p:nvPr>
            <p:ph type="sldNum" sz="quarter" idx="12"/>
          </p:nvPr>
        </p:nvSpPr>
        <p:spPr/>
        <p:txBody>
          <a:bodyPr/>
          <a:lstStyle/>
          <a:p>
            <a:fld id="{D5CCC7FD-87FE-E344-9CF7-5727FD7AC1F1}" type="slidenum">
              <a:rPr lang="en-US" smtClean="0"/>
              <a:t>‹#›</a:t>
            </a:fld>
            <a:endParaRPr lang="en-US"/>
          </a:p>
        </p:txBody>
      </p:sp>
    </p:spTree>
    <p:extLst>
      <p:ext uri="{BB962C8B-B14F-4D97-AF65-F5344CB8AC3E}">
        <p14:creationId xmlns:p14="http://schemas.microsoft.com/office/powerpoint/2010/main" val="2341738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5FCB5D-F576-374D-BF6C-F8A9AAF4F8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373DE8-ABC8-1442-B6B1-387889F268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09FD2-7B81-7B49-A721-FA60B89853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45D0EE2-2109-444F-A039-E350D6B415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E17899-20AA-3B44-AF8B-2F7032F060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CCC7FD-87FE-E344-9CF7-5727FD7AC1F1}" type="slidenum">
              <a:rPr lang="en-US" smtClean="0"/>
              <a:t>‹#›</a:t>
            </a:fld>
            <a:endParaRPr lang="en-US"/>
          </a:p>
        </p:txBody>
      </p:sp>
    </p:spTree>
    <p:extLst>
      <p:ext uri="{BB962C8B-B14F-4D97-AF65-F5344CB8AC3E}">
        <p14:creationId xmlns:p14="http://schemas.microsoft.com/office/powerpoint/2010/main" val="20769255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11"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media" Target="../media/media2.mov"/><Relationship Id="rId7" Type="http://schemas.openxmlformats.org/officeDocument/2006/relationships/image" Target="../media/image53.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notesSlide" Target="../notesSlides/notesSlide10.xml"/><Relationship Id="rId5" Type="http://schemas.openxmlformats.org/officeDocument/2006/relationships/slideLayout" Target="../slideLayouts/slideLayout7.xml"/><Relationship Id="rId4" Type="http://schemas.openxmlformats.org/officeDocument/2006/relationships/video" Target="../media/media2.mov"/></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media" Target="../media/media2.mov"/><Relationship Id="rId7" Type="http://schemas.openxmlformats.org/officeDocument/2006/relationships/image" Target="../media/image55.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notesSlide" Target="../notesSlides/notesSlide11.xml"/><Relationship Id="rId5" Type="http://schemas.openxmlformats.org/officeDocument/2006/relationships/slideLayout" Target="../slideLayouts/slideLayout7.xml"/><Relationship Id="rId4" Type="http://schemas.openxmlformats.org/officeDocument/2006/relationships/video" Target="../media/media2.mov"/></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3" Type="http://schemas.microsoft.com/office/2007/relationships/media" Target="../media/media5.mov"/><Relationship Id="rId7" Type="http://schemas.openxmlformats.org/officeDocument/2006/relationships/image" Target="../media/image56.png"/><Relationship Id="rId2" Type="http://schemas.openxmlformats.org/officeDocument/2006/relationships/video" Target="../media/media4.mov"/><Relationship Id="rId1" Type="http://schemas.microsoft.com/office/2007/relationships/media" Target="../media/media4.mov"/><Relationship Id="rId6" Type="http://schemas.openxmlformats.org/officeDocument/2006/relationships/notesSlide" Target="../notesSlides/notesSlide12.xml"/><Relationship Id="rId5" Type="http://schemas.openxmlformats.org/officeDocument/2006/relationships/slideLayout" Target="../slideLayouts/slideLayout7.xml"/><Relationship Id="rId4" Type="http://schemas.openxmlformats.org/officeDocument/2006/relationships/video" Target="../media/media5.mov"/></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18" Type="http://schemas.openxmlformats.org/officeDocument/2006/relationships/image" Target="../media/image22.png"/><Relationship Id="rId3" Type="http://schemas.openxmlformats.org/officeDocument/2006/relationships/image" Target="../media/image13.png"/><Relationship Id="rId21" Type="http://schemas.microsoft.com/office/2007/relationships/hdphoto" Target="../media/hdphoto9.wdp"/><Relationship Id="rId7" Type="http://schemas.openxmlformats.org/officeDocument/2006/relationships/image" Target="../media/image16.png"/><Relationship Id="rId12" Type="http://schemas.openxmlformats.org/officeDocument/2006/relationships/image" Target="../media/image19.png"/><Relationship Id="rId17" Type="http://schemas.microsoft.com/office/2007/relationships/hdphoto" Target="../media/hdphoto7.wdp"/><Relationship Id="rId2" Type="http://schemas.openxmlformats.org/officeDocument/2006/relationships/notesSlide" Target="../notesSlides/notesSlide4.xml"/><Relationship Id="rId16" Type="http://schemas.microsoft.com/office/2007/relationships/hdphoto" Target="../media/hdphoto6.wdp"/><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5.jpg"/><Relationship Id="rId11" Type="http://schemas.microsoft.com/office/2007/relationships/hdphoto" Target="../media/hdphoto4.wdp"/><Relationship Id="rId24" Type="http://schemas.microsoft.com/office/2007/relationships/hdphoto" Target="../media/hdphoto11.wdp"/><Relationship Id="rId5" Type="http://schemas.microsoft.com/office/2007/relationships/hdphoto" Target="../media/hdphoto2.wdp"/><Relationship Id="rId15" Type="http://schemas.openxmlformats.org/officeDocument/2006/relationships/image" Target="../media/image21.png"/><Relationship Id="rId23" Type="http://schemas.openxmlformats.org/officeDocument/2006/relationships/image" Target="../media/image24.png"/><Relationship Id="rId10" Type="http://schemas.openxmlformats.org/officeDocument/2006/relationships/image" Target="../media/image18.png"/><Relationship Id="rId19" Type="http://schemas.microsoft.com/office/2007/relationships/hdphoto" Target="../media/hdphoto8.wdp"/><Relationship Id="rId4" Type="http://schemas.openxmlformats.org/officeDocument/2006/relationships/image" Target="../media/image14.png"/><Relationship Id="rId9" Type="http://schemas.openxmlformats.org/officeDocument/2006/relationships/image" Target="../media/image17.png"/><Relationship Id="rId14" Type="http://schemas.openxmlformats.org/officeDocument/2006/relationships/image" Target="../media/image20.png"/><Relationship Id="rId22" Type="http://schemas.microsoft.com/office/2007/relationships/hdphoto" Target="../media/hdphoto10.wdp"/></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jpeg"/><Relationship Id="rId3" Type="http://schemas.openxmlformats.org/officeDocument/2006/relationships/image" Target="../media/image200.png"/><Relationship Id="rId7" Type="http://schemas.openxmlformats.org/officeDocument/2006/relationships/image" Target="../media/image26.png"/><Relationship Id="rId12" Type="http://schemas.openxmlformats.org/officeDocument/2006/relationships/image" Target="../media/image29.jpg"/><Relationship Id="rId17" Type="http://schemas.openxmlformats.org/officeDocument/2006/relationships/image" Target="../media/image11.png"/><Relationship Id="rId2" Type="http://schemas.openxmlformats.org/officeDocument/2006/relationships/notesSlide" Target="../notesSlides/notesSlide5.xml"/><Relationship Id="rId16" Type="http://schemas.microsoft.com/office/2007/relationships/hdphoto" Target="../media/hdphoto15.wdp"/><Relationship Id="rId1" Type="http://schemas.openxmlformats.org/officeDocument/2006/relationships/slideLayout" Target="../slideLayouts/slideLayout7.xml"/><Relationship Id="rId6" Type="http://schemas.openxmlformats.org/officeDocument/2006/relationships/image" Target="../media/image25.emf"/><Relationship Id="rId11" Type="http://schemas.microsoft.com/office/2007/relationships/hdphoto" Target="../media/hdphoto13.wdp"/><Relationship Id="rId5" Type="http://schemas.openxmlformats.org/officeDocument/2006/relationships/image" Target="../media/image220.png"/><Relationship Id="rId15" Type="http://schemas.openxmlformats.org/officeDocument/2006/relationships/image" Target="../media/image31.jpeg"/><Relationship Id="rId10" Type="http://schemas.openxmlformats.org/officeDocument/2006/relationships/image" Target="../media/image28.png"/><Relationship Id="rId4" Type="http://schemas.openxmlformats.org/officeDocument/2006/relationships/image" Target="../media/image210.png"/><Relationship Id="rId9" Type="http://schemas.microsoft.com/office/2007/relationships/hdphoto" Target="../media/hdphoto12.wdp"/><Relationship Id="rId14" Type="http://schemas.microsoft.com/office/2007/relationships/hdphoto" Target="../media/hdphoto14.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9.png"/><Relationship Id="rId18" Type="http://schemas.openxmlformats.org/officeDocument/2006/relationships/image" Target="../media/image8.png"/><Relationship Id="rId3" Type="http://schemas.openxmlformats.org/officeDocument/2006/relationships/image" Target="../media/image32.png"/><Relationship Id="rId7" Type="http://schemas.openxmlformats.org/officeDocument/2006/relationships/image" Target="../media/image6.png"/><Relationship Id="rId12" Type="http://schemas.openxmlformats.org/officeDocument/2006/relationships/image" Target="../media/image38.png"/><Relationship Id="rId17" Type="http://schemas.microsoft.com/office/2007/relationships/hdphoto" Target="../media/hdphoto17.wdp"/><Relationship Id="rId2" Type="http://schemas.openxmlformats.org/officeDocument/2006/relationships/notesSlide" Target="../notesSlides/notesSlide7.xml"/><Relationship Id="rId16" Type="http://schemas.openxmlformats.org/officeDocument/2006/relationships/image" Target="../media/image42.png"/><Relationship Id="rId20"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5.png"/><Relationship Id="rId11" Type="http://schemas.microsoft.com/office/2007/relationships/hdphoto" Target="../media/hdphoto16.wdp"/><Relationship Id="rId5" Type="http://schemas.openxmlformats.org/officeDocument/2006/relationships/image" Target="../media/image34.png"/><Relationship Id="rId15" Type="http://schemas.openxmlformats.org/officeDocument/2006/relationships/image" Target="../media/image41.png"/><Relationship Id="rId10" Type="http://schemas.openxmlformats.org/officeDocument/2006/relationships/image" Target="../media/image37.png"/><Relationship Id="rId19" Type="http://schemas.microsoft.com/office/2007/relationships/hdphoto" Target="../media/hdphoto1.wdp"/><Relationship Id="rId4" Type="http://schemas.openxmlformats.org/officeDocument/2006/relationships/image" Target="../media/image33.png"/><Relationship Id="rId9" Type="http://schemas.openxmlformats.org/officeDocument/2006/relationships/image" Target="../media/image7.png"/><Relationship Id="rId1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48.jpeg"/><Relationship Id="rId13" Type="http://schemas.microsoft.com/office/2007/relationships/hdphoto" Target="../media/hdphoto22.wdp"/><Relationship Id="rId3" Type="http://schemas.openxmlformats.org/officeDocument/2006/relationships/image" Target="../media/image45.jpeg"/><Relationship Id="rId7" Type="http://schemas.openxmlformats.org/officeDocument/2006/relationships/image" Target="../media/image47.png"/><Relationship Id="rId12" Type="http://schemas.microsoft.com/office/2007/relationships/hdphoto" Target="../media/hdphoto21.wdp"/><Relationship Id="rId17" Type="http://schemas.microsoft.com/office/2007/relationships/hdphoto" Target="../media/hdphoto24.wdp"/><Relationship Id="rId2" Type="http://schemas.openxmlformats.org/officeDocument/2006/relationships/notesSlide" Target="../notesSlides/notesSlide9.xml"/><Relationship Id="rId16" Type="http://schemas.openxmlformats.org/officeDocument/2006/relationships/image" Target="../media/image52.png"/><Relationship Id="rId1" Type="http://schemas.openxmlformats.org/officeDocument/2006/relationships/slideLayout" Target="../slideLayouts/slideLayout7.xml"/><Relationship Id="rId6" Type="http://schemas.microsoft.com/office/2007/relationships/hdphoto" Target="../media/hdphoto19.wdp"/><Relationship Id="rId11" Type="http://schemas.openxmlformats.org/officeDocument/2006/relationships/image" Target="../media/image50.png"/><Relationship Id="rId5" Type="http://schemas.openxmlformats.org/officeDocument/2006/relationships/image" Target="../media/image46.jpeg"/><Relationship Id="rId15" Type="http://schemas.microsoft.com/office/2007/relationships/hdphoto" Target="../media/hdphoto23.wdp"/><Relationship Id="rId10" Type="http://schemas.openxmlformats.org/officeDocument/2006/relationships/image" Target="../media/image49.png"/><Relationship Id="rId4" Type="http://schemas.microsoft.com/office/2007/relationships/hdphoto" Target="../media/hdphoto18.wdp"/><Relationship Id="rId9" Type="http://schemas.microsoft.com/office/2007/relationships/hdphoto" Target="../media/hdphoto20.wdp"/><Relationship Id="rId1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74;p27">
            <a:extLst>
              <a:ext uri="{FF2B5EF4-FFF2-40B4-BE49-F238E27FC236}">
                <a16:creationId xmlns:a16="http://schemas.microsoft.com/office/drawing/2014/main" id="{83605F46-9846-5D43-801A-F0ADB46BB65F}"/>
              </a:ext>
            </a:extLst>
          </p:cNvPr>
          <p:cNvSpPr txBox="1">
            <a:spLocks/>
          </p:cNvSpPr>
          <p:nvPr/>
        </p:nvSpPr>
        <p:spPr>
          <a:xfrm>
            <a:off x="3557861" y="197927"/>
            <a:ext cx="8744975" cy="2582304"/>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37500"/>
              </a:lnSpc>
            </a:pPr>
            <a:br>
              <a:rPr lang="en-US" sz="4000" b="1" dirty="0">
                <a:solidFill>
                  <a:srgbClr val="FF0000"/>
                </a:solidFill>
                <a:latin typeface="Avenir"/>
                <a:ea typeface="Avenir"/>
                <a:cs typeface="Avenir"/>
                <a:sym typeface="Avenir"/>
              </a:rPr>
            </a:br>
            <a:r>
              <a:rPr lang="en-US" sz="4000" b="1" dirty="0">
                <a:latin typeface="Avenir"/>
                <a:ea typeface="Avenir"/>
                <a:cs typeface="Avenir"/>
                <a:sym typeface="Avenir"/>
              </a:rPr>
              <a:t>Seeing in Extra Darkness Using a Deep-Red Flash </a:t>
            </a:r>
            <a:br>
              <a:rPr lang="en-US" sz="4000" b="1" dirty="0">
                <a:solidFill>
                  <a:srgbClr val="FF0000"/>
                </a:solidFill>
                <a:latin typeface="Avenir"/>
                <a:ea typeface="Avenir"/>
                <a:cs typeface="Avenir"/>
                <a:sym typeface="Avenir"/>
              </a:rPr>
            </a:br>
            <a:endParaRPr lang="en-US" sz="4000" b="1" dirty="0">
              <a:solidFill>
                <a:srgbClr val="FF0000"/>
              </a:solidFill>
              <a:latin typeface="Avenir"/>
              <a:ea typeface="Avenir"/>
              <a:cs typeface="Avenir"/>
              <a:sym typeface="Avenir"/>
            </a:endParaRPr>
          </a:p>
        </p:txBody>
      </p:sp>
      <p:sp>
        <p:nvSpPr>
          <p:cNvPr id="4" name="Google Shape;175;p27">
            <a:extLst>
              <a:ext uri="{FF2B5EF4-FFF2-40B4-BE49-F238E27FC236}">
                <a16:creationId xmlns:a16="http://schemas.microsoft.com/office/drawing/2014/main" id="{3070E852-38B8-0F4A-ACC4-FAC691A87323}"/>
              </a:ext>
            </a:extLst>
          </p:cNvPr>
          <p:cNvSpPr/>
          <p:nvPr/>
        </p:nvSpPr>
        <p:spPr>
          <a:xfrm>
            <a:off x="4735558" y="3203655"/>
            <a:ext cx="6018027" cy="3152695"/>
          </a:xfrm>
          <a:prstGeom prst="rect">
            <a:avLst/>
          </a:prstGeom>
          <a:noFill/>
          <a:ln>
            <a:noFill/>
          </a:ln>
        </p:spPr>
        <p:txBody>
          <a:bodyPr spcFirstLastPara="1" wrap="square" lIns="91425" tIns="45700" rIns="91425" bIns="45700" anchor="t" anchorCtr="0">
            <a:noAutofit/>
          </a:bodyPr>
          <a:lstStyle/>
          <a:p>
            <a:pPr>
              <a:buClr>
                <a:srgbClr val="D8D8D8"/>
              </a:buClr>
              <a:buSzPts val="2800"/>
            </a:pPr>
            <a:r>
              <a:rPr lang="en-US" sz="2400" dirty="0">
                <a:latin typeface="Avenir Book" panose="02000503020000020003" pitchFamily="2" charset="0"/>
                <a:ea typeface="Avenir"/>
                <a:cs typeface="Avenir"/>
                <a:sym typeface="Avenir"/>
              </a:rPr>
              <a:t>Jinhui Xiong*, KAUST </a:t>
            </a:r>
          </a:p>
          <a:p>
            <a:pPr>
              <a:buClr>
                <a:srgbClr val="D8D8D8"/>
              </a:buClr>
              <a:buSzPts val="2800"/>
            </a:pPr>
            <a:r>
              <a:rPr lang="en-US" sz="2400" dirty="0">
                <a:latin typeface="Avenir Book" panose="02000503020000020003" pitchFamily="2" charset="0"/>
                <a:sym typeface="Avenir"/>
              </a:rPr>
              <a:t>Jian Wang*, Snap Research </a:t>
            </a:r>
          </a:p>
          <a:p>
            <a:pPr>
              <a:buClr>
                <a:srgbClr val="D8D8D8"/>
              </a:buClr>
              <a:buSzPts val="2800"/>
            </a:pPr>
            <a:r>
              <a:rPr lang="en-US" sz="2400" dirty="0">
                <a:latin typeface="Avenir Book" panose="02000503020000020003" pitchFamily="2" charset="0"/>
                <a:sym typeface="Avenir"/>
              </a:rPr>
              <a:t>Wolfgang Heidrich, KAUST</a:t>
            </a:r>
          </a:p>
          <a:p>
            <a:pPr>
              <a:buClr>
                <a:srgbClr val="D8D8D8"/>
              </a:buClr>
              <a:buSzPts val="2800"/>
            </a:pPr>
            <a:r>
              <a:rPr lang="en-US" sz="2400" dirty="0">
                <a:latin typeface="Avenir Book" panose="02000503020000020003" pitchFamily="2" charset="0"/>
                <a:sym typeface="Avenir"/>
              </a:rPr>
              <a:t>Shree </a:t>
            </a:r>
            <a:r>
              <a:rPr lang="en-US" sz="2400" dirty="0" err="1">
                <a:latin typeface="Avenir Book" panose="02000503020000020003" pitchFamily="2" charset="0"/>
                <a:sym typeface="Avenir"/>
              </a:rPr>
              <a:t>Nayar</a:t>
            </a:r>
            <a:r>
              <a:rPr lang="en-US" sz="2400" dirty="0">
                <a:latin typeface="Avenir Book" panose="02000503020000020003" pitchFamily="2" charset="0"/>
                <a:sym typeface="Avenir"/>
              </a:rPr>
              <a:t>, Snap Research</a:t>
            </a:r>
            <a:endParaRPr sz="2400" dirty="0">
              <a:latin typeface="Avenir Book" panose="02000503020000020003" pitchFamily="2" charset="0"/>
            </a:endParaRPr>
          </a:p>
          <a:p>
            <a:pPr>
              <a:lnSpc>
                <a:spcPct val="120000"/>
              </a:lnSpc>
              <a:spcBef>
                <a:spcPts val="560"/>
              </a:spcBef>
              <a:buClr>
                <a:schemeClr val="dk1"/>
              </a:buClr>
              <a:buSzPts val="2800"/>
            </a:pPr>
            <a:endParaRPr lang="en-US" sz="1200" dirty="0">
              <a:latin typeface="Avenir"/>
              <a:ea typeface="Avenir"/>
              <a:cs typeface="Avenir"/>
              <a:sym typeface="Avenir"/>
            </a:endParaRPr>
          </a:p>
          <a:p>
            <a:pPr>
              <a:lnSpc>
                <a:spcPct val="120000"/>
              </a:lnSpc>
              <a:spcBef>
                <a:spcPts val="480"/>
              </a:spcBef>
              <a:buClr>
                <a:srgbClr val="D8D8D8"/>
              </a:buClr>
              <a:buSzPts val="2400"/>
            </a:pPr>
            <a:r>
              <a:rPr lang="en-US" sz="2000" dirty="0">
                <a:latin typeface="Avenir"/>
                <a:ea typeface="Avenir"/>
                <a:cs typeface="Avenir"/>
                <a:sym typeface="Avenir"/>
              </a:rPr>
              <a:t>CVPR 2021 (oral)</a:t>
            </a:r>
          </a:p>
          <a:p>
            <a:pPr>
              <a:lnSpc>
                <a:spcPct val="120000"/>
              </a:lnSpc>
              <a:spcBef>
                <a:spcPts val="480"/>
              </a:spcBef>
              <a:buClr>
                <a:srgbClr val="D8D8D8"/>
              </a:buClr>
              <a:buSzPts val="2400"/>
            </a:pPr>
            <a:r>
              <a:rPr lang="en-US" sz="2000" dirty="0">
                <a:latin typeface="Avenir"/>
                <a:ea typeface="Avenir"/>
                <a:cs typeface="Avenir"/>
                <a:sym typeface="Avenir"/>
              </a:rPr>
              <a:t>(* equal contribution)</a:t>
            </a:r>
          </a:p>
        </p:txBody>
      </p:sp>
      <p:pic>
        <p:nvPicPr>
          <p:cNvPr id="5" name="Picture 4">
            <a:extLst>
              <a:ext uri="{FF2B5EF4-FFF2-40B4-BE49-F238E27FC236}">
                <a16:creationId xmlns:a16="http://schemas.microsoft.com/office/drawing/2014/main" id="{289541F2-D596-3C43-9580-30CED9F5BC54}"/>
              </a:ext>
            </a:extLst>
          </p:cNvPr>
          <p:cNvPicPr>
            <a:picLocks noChangeAspect="1"/>
          </p:cNvPicPr>
          <p:nvPr/>
        </p:nvPicPr>
        <p:blipFill rotWithShape="1">
          <a:blip r:embed="rId3"/>
          <a:srcRect b="20505"/>
          <a:stretch/>
        </p:blipFill>
        <p:spPr>
          <a:xfrm>
            <a:off x="490507" y="4737261"/>
            <a:ext cx="3067355" cy="1828800"/>
          </a:xfrm>
          <a:prstGeom prst="rect">
            <a:avLst/>
          </a:prstGeom>
        </p:spPr>
      </p:pic>
      <p:pic>
        <p:nvPicPr>
          <p:cNvPr id="6" name="Picture 5" descr="A picture containing text, several&#10;&#10;Description automatically generated">
            <a:extLst>
              <a:ext uri="{FF2B5EF4-FFF2-40B4-BE49-F238E27FC236}">
                <a16:creationId xmlns:a16="http://schemas.microsoft.com/office/drawing/2014/main" id="{442A43D6-F1E9-9542-9055-3FF2EE6FF886}"/>
              </a:ext>
            </a:extLst>
          </p:cNvPr>
          <p:cNvPicPr>
            <a:picLocks noChangeAspect="1"/>
          </p:cNvPicPr>
          <p:nvPr/>
        </p:nvPicPr>
        <p:blipFill rotWithShape="1">
          <a:blip r:embed="rId4"/>
          <a:srcRect b="20505"/>
          <a:stretch/>
        </p:blipFill>
        <p:spPr>
          <a:xfrm>
            <a:off x="490507" y="2464479"/>
            <a:ext cx="3067355" cy="1828800"/>
          </a:xfrm>
          <a:prstGeom prst="rect">
            <a:avLst/>
          </a:prstGeom>
        </p:spPr>
      </p:pic>
      <p:pic>
        <p:nvPicPr>
          <p:cNvPr id="7" name="Picture 6">
            <a:extLst>
              <a:ext uri="{FF2B5EF4-FFF2-40B4-BE49-F238E27FC236}">
                <a16:creationId xmlns:a16="http://schemas.microsoft.com/office/drawing/2014/main" id="{95549375-BB1D-124B-827C-2C053D77EE4D}"/>
              </a:ext>
            </a:extLst>
          </p:cNvPr>
          <p:cNvPicPr>
            <a:picLocks noChangeAspect="1"/>
          </p:cNvPicPr>
          <p:nvPr/>
        </p:nvPicPr>
        <p:blipFill rotWithShape="1">
          <a:blip r:embed="rId5"/>
          <a:srcRect b="20505"/>
          <a:stretch/>
        </p:blipFill>
        <p:spPr>
          <a:xfrm>
            <a:off x="490508" y="180810"/>
            <a:ext cx="3067355" cy="1828800"/>
          </a:xfrm>
          <a:prstGeom prst="rect">
            <a:avLst/>
          </a:prstGeom>
        </p:spPr>
      </p:pic>
      <p:pic>
        <p:nvPicPr>
          <p:cNvPr id="8" name="Picture 7" descr="Icon&#10;&#10;Description automatically generated with low confidence">
            <a:extLst>
              <a:ext uri="{FF2B5EF4-FFF2-40B4-BE49-F238E27FC236}">
                <a16:creationId xmlns:a16="http://schemas.microsoft.com/office/drawing/2014/main" id="{B3A9BBF0-98FB-B34A-9646-C16E75888DF6}"/>
              </a:ext>
            </a:extLst>
          </p:cNvPr>
          <p:cNvPicPr>
            <a:picLocks noChangeAspect="1"/>
          </p:cNvPicPr>
          <p:nvPr/>
        </p:nvPicPr>
        <p:blipFill>
          <a:blip r:embed="rId6"/>
          <a:stretch>
            <a:fillRect/>
          </a:stretch>
        </p:blipFill>
        <p:spPr>
          <a:xfrm>
            <a:off x="11065479" y="5794978"/>
            <a:ext cx="914400" cy="865095"/>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5547799C-D952-584F-93BE-3E8024DA9A92}"/>
              </a:ext>
            </a:extLst>
          </p:cNvPr>
          <p:cNvPicPr>
            <a:picLocks noChangeAspect="1"/>
          </p:cNvPicPr>
          <p:nvPr/>
        </p:nvPicPr>
        <p:blipFill>
          <a:blip r:embed="rId7"/>
          <a:stretch>
            <a:fillRect/>
          </a:stretch>
        </p:blipFill>
        <p:spPr>
          <a:xfrm>
            <a:off x="9856143" y="5794978"/>
            <a:ext cx="1010331" cy="914400"/>
          </a:xfrm>
          <a:prstGeom prst="rect">
            <a:avLst/>
          </a:prstGeom>
        </p:spPr>
      </p:pic>
      <p:pic>
        <p:nvPicPr>
          <p:cNvPr id="9" name="Picture 8" descr="A picture containing rug&#10;&#10;Description automatically generated">
            <a:extLst>
              <a:ext uri="{FF2B5EF4-FFF2-40B4-BE49-F238E27FC236}">
                <a16:creationId xmlns:a16="http://schemas.microsoft.com/office/drawing/2014/main" id="{7A0CA973-08ED-E94F-A73D-83BBFBDAE0CD}"/>
              </a:ext>
            </a:extLst>
          </p:cNvPr>
          <p:cNvPicPr>
            <a:picLocks noChangeAspect="1"/>
          </p:cNvPicPr>
          <p:nvPr/>
        </p:nvPicPr>
        <p:blipFill>
          <a:blip r:embed="rId8"/>
          <a:stretch>
            <a:fillRect/>
          </a:stretch>
        </p:blipFill>
        <p:spPr>
          <a:xfrm>
            <a:off x="490505" y="183484"/>
            <a:ext cx="1037966" cy="1097280"/>
          </a:xfrm>
          <a:prstGeom prst="rect">
            <a:avLst/>
          </a:prstGeom>
          <a:ln>
            <a:solidFill>
              <a:schemeClr val="bg1"/>
            </a:solidFill>
          </a:ln>
        </p:spPr>
      </p:pic>
      <p:pic>
        <p:nvPicPr>
          <p:cNvPr id="11" name="Picture 10" descr="A close up of a flower&#10;&#10;Description automatically generated">
            <a:extLst>
              <a:ext uri="{FF2B5EF4-FFF2-40B4-BE49-F238E27FC236}">
                <a16:creationId xmlns:a16="http://schemas.microsoft.com/office/drawing/2014/main" id="{8931B79A-AB13-E846-AC35-70A49EDE4184}"/>
              </a:ext>
            </a:extLst>
          </p:cNvPr>
          <p:cNvPicPr>
            <a:picLocks noChangeAspect="1"/>
          </p:cNvPicPr>
          <p:nvPr/>
        </p:nvPicPr>
        <p:blipFill>
          <a:blip r:embed="rId9"/>
          <a:stretch>
            <a:fillRect/>
          </a:stretch>
        </p:blipFill>
        <p:spPr>
          <a:xfrm>
            <a:off x="490505" y="2468570"/>
            <a:ext cx="1037967" cy="1097280"/>
          </a:xfrm>
          <a:prstGeom prst="rect">
            <a:avLst/>
          </a:prstGeom>
          <a:ln>
            <a:solidFill>
              <a:schemeClr val="bg1"/>
            </a:solidFill>
          </a:ln>
        </p:spPr>
      </p:pic>
      <p:pic>
        <p:nvPicPr>
          <p:cNvPr id="12" name="Picture 11">
            <a:extLst>
              <a:ext uri="{FF2B5EF4-FFF2-40B4-BE49-F238E27FC236}">
                <a16:creationId xmlns:a16="http://schemas.microsoft.com/office/drawing/2014/main" id="{60629C7A-2F38-2B43-BB93-BF8D77E9977F}"/>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6000"/>
                    </a14:imgEffect>
                    <a14:imgEffect>
                      <a14:brightnessContrast bright="15000"/>
                    </a14:imgEffect>
                  </a14:imgLayer>
                </a14:imgProps>
              </a:ext>
            </a:extLst>
          </a:blip>
          <a:stretch>
            <a:fillRect/>
          </a:stretch>
        </p:blipFill>
        <p:spPr>
          <a:xfrm>
            <a:off x="490505" y="4742941"/>
            <a:ext cx="1037967" cy="1097280"/>
          </a:xfrm>
          <a:prstGeom prst="rect">
            <a:avLst/>
          </a:prstGeom>
          <a:ln>
            <a:solidFill>
              <a:schemeClr val="bg1"/>
            </a:solidFill>
          </a:ln>
        </p:spPr>
      </p:pic>
      <p:sp>
        <p:nvSpPr>
          <p:cNvPr id="2" name="Cross 1">
            <a:extLst>
              <a:ext uri="{FF2B5EF4-FFF2-40B4-BE49-F238E27FC236}">
                <a16:creationId xmlns:a16="http://schemas.microsoft.com/office/drawing/2014/main" id="{028980E4-2503-2A44-B9F7-451556C321E6}"/>
              </a:ext>
            </a:extLst>
          </p:cNvPr>
          <p:cNvSpPr/>
          <p:nvPr/>
        </p:nvSpPr>
        <p:spPr>
          <a:xfrm>
            <a:off x="1850569" y="2110064"/>
            <a:ext cx="274320" cy="274320"/>
          </a:xfrm>
          <a:prstGeom prst="plus">
            <a:avLst>
              <a:gd name="adj" fmla="val 4318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qual 12">
            <a:extLst>
              <a:ext uri="{FF2B5EF4-FFF2-40B4-BE49-F238E27FC236}">
                <a16:creationId xmlns:a16="http://schemas.microsoft.com/office/drawing/2014/main" id="{7501FB2E-F33E-ED4B-A4F0-990C52501682}"/>
              </a:ext>
            </a:extLst>
          </p:cNvPr>
          <p:cNvSpPr>
            <a:spLocks noChangeAspect="1"/>
          </p:cNvSpPr>
          <p:nvPr/>
        </p:nvSpPr>
        <p:spPr>
          <a:xfrm>
            <a:off x="1817109" y="4385406"/>
            <a:ext cx="348054" cy="274320"/>
          </a:xfrm>
          <a:prstGeom prst="mathEqual">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a:extLst>
              <a:ext uri="{FF2B5EF4-FFF2-40B4-BE49-F238E27FC236}">
                <a16:creationId xmlns:a16="http://schemas.microsoft.com/office/drawing/2014/main" id="{2EBAF5EE-B3AF-3F48-8971-87F9CD34827A}"/>
              </a:ext>
            </a:extLst>
          </p:cNvPr>
          <p:cNvSpPr/>
          <p:nvPr/>
        </p:nvSpPr>
        <p:spPr>
          <a:xfrm>
            <a:off x="2953813" y="117159"/>
            <a:ext cx="657552" cy="429733"/>
          </a:xfrm>
          <a:prstGeom prst="rect">
            <a:avLst/>
          </a:prstGeom>
        </p:spPr>
        <p:txBody>
          <a:bodyPr wrap="none">
            <a:spAutoFit/>
          </a:bodyPr>
          <a:lstStyle/>
          <a:p>
            <a:pPr>
              <a:lnSpc>
                <a:spcPct val="150000"/>
              </a:lnSpc>
              <a:buClr>
                <a:srgbClr val="FF0000"/>
              </a:buClr>
              <a:buSzPts val="2400"/>
            </a:pPr>
            <a:r>
              <a:rPr lang="en-US" sz="1600" b="1" dirty="0">
                <a:solidFill>
                  <a:schemeClr val="bg1"/>
                </a:solidFill>
                <a:latin typeface="Avenir"/>
                <a:sym typeface="Avenir"/>
              </a:rPr>
              <a:t>Flash</a:t>
            </a:r>
          </a:p>
        </p:txBody>
      </p:sp>
      <p:sp>
        <p:nvSpPr>
          <p:cNvPr id="15" name="Rectangle 14">
            <a:extLst>
              <a:ext uri="{FF2B5EF4-FFF2-40B4-BE49-F238E27FC236}">
                <a16:creationId xmlns:a16="http://schemas.microsoft.com/office/drawing/2014/main" id="{372CE730-6E90-DD4C-BE8F-080C6699A5A3}"/>
              </a:ext>
            </a:extLst>
          </p:cNvPr>
          <p:cNvSpPr/>
          <p:nvPr/>
        </p:nvSpPr>
        <p:spPr>
          <a:xfrm>
            <a:off x="2620176" y="2385842"/>
            <a:ext cx="1008609" cy="429733"/>
          </a:xfrm>
          <a:prstGeom prst="rect">
            <a:avLst/>
          </a:prstGeom>
        </p:spPr>
        <p:txBody>
          <a:bodyPr wrap="none">
            <a:spAutoFit/>
          </a:bodyPr>
          <a:lstStyle/>
          <a:p>
            <a:pPr>
              <a:lnSpc>
                <a:spcPct val="150000"/>
              </a:lnSpc>
              <a:buClr>
                <a:srgbClr val="FF0000"/>
              </a:buClr>
              <a:buSzPts val="2400"/>
            </a:pPr>
            <a:r>
              <a:rPr lang="en-US" sz="1600" b="1" dirty="0">
                <a:solidFill>
                  <a:schemeClr val="bg1"/>
                </a:solidFill>
                <a:latin typeface="Avenir"/>
                <a:sym typeface="Avenir"/>
              </a:rPr>
              <a:t>No-Flash</a:t>
            </a:r>
          </a:p>
        </p:txBody>
      </p:sp>
      <p:sp>
        <p:nvSpPr>
          <p:cNvPr id="16" name="Rectangle 15">
            <a:extLst>
              <a:ext uri="{FF2B5EF4-FFF2-40B4-BE49-F238E27FC236}">
                <a16:creationId xmlns:a16="http://schemas.microsoft.com/office/drawing/2014/main" id="{2E490C79-4010-B940-B660-142DEF066DE7}"/>
              </a:ext>
            </a:extLst>
          </p:cNvPr>
          <p:cNvSpPr/>
          <p:nvPr/>
        </p:nvSpPr>
        <p:spPr>
          <a:xfrm>
            <a:off x="2776739" y="4654525"/>
            <a:ext cx="853119" cy="429733"/>
          </a:xfrm>
          <a:prstGeom prst="rect">
            <a:avLst/>
          </a:prstGeom>
        </p:spPr>
        <p:txBody>
          <a:bodyPr wrap="none">
            <a:spAutoFit/>
          </a:bodyPr>
          <a:lstStyle/>
          <a:p>
            <a:pPr>
              <a:lnSpc>
                <a:spcPct val="150000"/>
              </a:lnSpc>
              <a:buClr>
                <a:srgbClr val="FF0000"/>
              </a:buClr>
              <a:buSzPts val="2400"/>
            </a:pPr>
            <a:r>
              <a:rPr lang="en-US" sz="1600" b="1" dirty="0">
                <a:solidFill>
                  <a:schemeClr val="bg1"/>
                </a:solidFill>
                <a:latin typeface="Avenir"/>
                <a:sym typeface="Avenir"/>
              </a:rPr>
              <a:t>Output</a:t>
            </a:r>
          </a:p>
        </p:txBody>
      </p:sp>
    </p:spTree>
    <p:extLst>
      <p:ext uri="{BB962C8B-B14F-4D97-AF65-F5344CB8AC3E}">
        <p14:creationId xmlns:p14="http://schemas.microsoft.com/office/powerpoint/2010/main" val="405657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put_20-0.4_noWhite" descr="input_20-0.4_noWhite">
            <a:hlinkClick r:id="" action="ppaction://media"/>
            <a:extLst>
              <a:ext uri="{FF2B5EF4-FFF2-40B4-BE49-F238E27FC236}">
                <a16:creationId xmlns:a16="http://schemas.microsoft.com/office/drawing/2014/main" id="{EC02F32C-06FC-B343-9E40-BA852585059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14400" y="914400"/>
            <a:ext cx="4826000" cy="5080000"/>
          </a:xfrm>
          <a:prstGeom prst="rect">
            <a:avLst/>
          </a:prstGeom>
          <a:ln>
            <a:solidFill>
              <a:schemeClr val="tx1"/>
            </a:solidFill>
          </a:ln>
        </p:spPr>
      </p:pic>
      <p:pic>
        <p:nvPicPr>
          <p:cNvPr id="3" name="out_temporal_20-0.4_1023_noWhite" descr="out_temporal_20-0.4_1023_noWhite">
            <a:hlinkClick r:id="" action="ppaction://media"/>
            <a:extLst>
              <a:ext uri="{FF2B5EF4-FFF2-40B4-BE49-F238E27FC236}">
                <a16:creationId xmlns:a16="http://schemas.microsoft.com/office/drawing/2014/main" id="{96611EB7-858B-3545-ACC4-4D001DD31DCE}"/>
              </a:ext>
            </a:extLst>
          </p:cNvPr>
          <p:cNvPicPr>
            <a:picLocks noChangeAspect="1"/>
          </p:cNvPicPr>
          <p:nvPr>
            <a:videoFile r:link="rId4"/>
            <p:extLst>
              <p:ext uri="{DAA4B4D4-6D71-4841-9C94-3DE7FCFB9230}">
                <p14:media xmlns:p14="http://schemas.microsoft.com/office/powerpoint/2010/main" r:embed="rId3"/>
              </p:ext>
            </p:extLst>
          </p:nvPr>
        </p:nvPicPr>
        <p:blipFill>
          <a:blip r:embed="rId8">
            <a:lum/>
          </a:blip>
          <a:stretch>
            <a:fillRect/>
          </a:stretch>
        </p:blipFill>
        <p:spPr>
          <a:xfrm>
            <a:off x="6400800" y="914400"/>
            <a:ext cx="4826000" cy="5080000"/>
          </a:xfrm>
          <a:prstGeom prst="rect">
            <a:avLst/>
          </a:prstGeom>
          <a:ln>
            <a:solidFill>
              <a:schemeClr val="tx1"/>
            </a:solidFill>
          </a:ln>
        </p:spPr>
      </p:pic>
      <p:sp>
        <p:nvSpPr>
          <p:cNvPr id="4" name="TextBox 3">
            <a:extLst>
              <a:ext uri="{FF2B5EF4-FFF2-40B4-BE49-F238E27FC236}">
                <a16:creationId xmlns:a16="http://schemas.microsoft.com/office/drawing/2014/main" id="{769ED0F1-9040-7E4B-9676-C9AE2A0FF87F}"/>
              </a:ext>
            </a:extLst>
          </p:cNvPr>
          <p:cNvSpPr txBox="1"/>
          <p:nvPr/>
        </p:nvSpPr>
        <p:spPr>
          <a:xfrm>
            <a:off x="756139" y="364637"/>
            <a:ext cx="5266197" cy="400110"/>
          </a:xfrm>
          <a:prstGeom prst="rect">
            <a:avLst/>
          </a:prstGeom>
          <a:noFill/>
        </p:spPr>
        <p:txBody>
          <a:bodyPr wrap="square" rtlCol="0">
            <a:spAutoFit/>
          </a:bodyPr>
          <a:lstStyle/>
          <a:p>
            <a:r>
              <a:rPr lang="en-US" sz="2000" dirty="0"/>
              <a:t>Captured Input Stream (guide frames removed)</a:t>
            </a:r>
          </a:p>
        </p:txBody>
      </p:sp>
      <p:sp>
        <p:nvSpPr>
          <p:cNvPr id="5" name="TextBox 4">
            <a:extLst>
              <a:ext uri="{FF2B5EF4-FFF2-40B4-BE49-F238E27FC236}">
                <a16:creationId xmlns:a16="http://schemas.microsoft.com/office/drawing/2014/main" id="{424438B1-FCF1-124C-95A0-EC4BA0581DE9}"/>
              </a:ext>
            </a:extLst>
          </p:cNvPr>
          <p:cNvSpPr txBox="1"/>
          <p:nvPr/>
        </p:nvSpPr>
        <p:spPr>
          <a:xfrm>
            <a:off x="7186700" y="364637"/>
            <a:ext cx="4132092" cy="400110"/>
          </a:xfrm>
          <a:prstGeom prst="rect">
            <a:avLst/>
          </a:prstGeom>
          <a:noFill/>
        </p:spPr>
        <p:txBody>
          <a:bodyPr wrap="square" rtlCol="0">
            <a:spAutoFit/>
          </a:bodyPr>
          <a:lstStyle/>
          <a:p>
            <a:r>
              <a:rPr lang="en-US" sz="2000" dirty="0"/>
              <a:t>Ours (no frame-rate loss)</a:t>
            </a:r>
          </a:p>
        </p:txBody>
      </p:sp>
    </p:spTree>
    <p:extLst>
      <p:ext uri="{BB962C8B-B14F-4D97-AF65-F5344CB8AC3E}">
        <p14:creationId xmlns:p14="http://schemas.microsoft.com/office/powerpoint/2010/main" val="89691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100"/>
                                  </p:stCondLst>
                                  <p:childTnLst>
                                    <p:cmd type="call" cmd="playFrom(0.0)">
                                      <p:cBhvr>
                                        <p:cTn id="6" dur="2800" fill="hold"/>
                                        <p:tgtEl>
                                          <p:spTgt spid="3"/>
                                        </p:tgtEl>
                                      </p:cBhvr>
                                    </p:cmd>
                                  </p:childTnLst>
                                </p:cTn>
                              </p:par>
                              <p:par>
                                <p:cTn id="7" presetID="1" presetClass="mediacall" presetSubtype="0" fill="hold" nodeType="withEffect">
                                  <p:stCondLst>
                                    <p:cond delay="100"/>
                                  </p:stCondLst>
                                  <p:childTnLst>
                                    <p:cmd type="call" cmd="playFrom(0.0)">
                                      <p:cBhvr>
                                        <p:cTn id="8" dur="2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nextCondLst>
                <p:cond evt="onClick" delay="0">
                  <p:tgtEl>
                    <p:spTgt spid="3"/>
                  </p:tgtEl>
                </p:cond>
              </p:nextCondLst>
            </p:seq>
            <p:video>
              <p:cMediaNode vol="80000">
                <p:cTn id="14" repeatCount="2000" fill="hold" display="0">
                  <p:stCondLst>
                    <p:cond delay="indefinite"/>
                  </p:stCondLst>
                </p:cTn>
                <p:tgtEl>
                  <p:spTgt spid="3"/>
                </p:tgtEl>
              </p:cMediaNode>
            </p:video>
            <p:video>
              <p:cMediaNode vol="80000">
                <p:cTn id="15" repeatCount="2000"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md" descr="smd">
            <a:hlinkClick r:id="" action="ppaction://media"/>
            <a:extLst>
              <a:ext uri="{FF2B5EF4-FFF2-40B4-BE49-F238E27FC236}">
                <a16:creationId xmlns:a16="http://schemas.microsoft.com/office/drawing/2014/main" id="{B2421DB2-5F70-C24F-8528-73048044777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14400" y="914400"/>
            <a:ext cx="4826000" cy="5080000"/>
          </a:xfrm>
          <a:prstGeom prst="rect">
            <a:avLst/>
          </a:prstGeom>
          <a:ln>
            <a:solidFill>
              <a:schemeClr val="tx1"/>
            </a:solidFill>
          </a:ln>
        </p:spPr>
      </p:pic>
      <p:pic>
        <p:nvPicPr>
          <p:cNvPr id="3" name="out_temporal_20-0.4_1023_noWhite" descr="out_temporal_20-0.4_1023_noWhite">
            <a:hlinkClick r:id="" action="ppaction://media"/>
            <a:extLst>
              <a:ext uri="{FF2B5EF4-FFF2-40B4-BE49-F238E27FC236}">
                <a16:creationId xmlns:a16="http://schemas.microsoft.com/office/drawing/2014/main" id="{8DDBBB86-CEE6-FE4F-9DEA-FE81BAEDF783}"/>
              </a:ext>
            </a:extLst>
          </p:cNvPr>
          <p:cNvPicPr>
            <a:picLocks noChangeAspect="1"/>
          </p:cNvPicPr>
          <p:nvPr>
            <a:videoFile r:link="rId4"/>
            <p:extLst>
              <p:ext uri="{DAA4B4D4-6D71-4841-9C94-3DE7FCFB9230}">
                <p14:media xmlns:p14="http://schemas.microsoft.com/office/powerpoint/2010/main" r:embed="rId3"/>
              </p:ext>
            </p:extLst>
          </p:nvPr>
        </p:nvPicPr>
        <p:blipFill>
          <a:blip r:embed="rId8">
            <a:lum/>
          </a:blip>
          <a:stretch>
            <a:fillRect/>
          </a:stretch>
        </p:blipFill>
        <p:spPr>
          <a:xfrm>
            <a:off x="6400800" y="914400"/>
            <a:ext cx="4826000" cy="5080000"/>
          </a:xfrm>
          <a:prstGeom prst="rect">
            <a:avLst/>
          </a:prstGeom>
          <a:ln>
            <a:solidFill>
              <a:schemeClr val="tx1"/>
            </a:solidFill>
          </a:ln>
        </p:spPr>
      </p:pic>
      <p:sp>
        <p:nvSpPr>
          <p:cNvPr id="4" name="TextBox 3">
            <a:extLst>
              <a:ext uri="{FF2B5EF4-FFF2-40B4-BE49-F238E27FC236}">
                <a16:creationId xmlns:a16="http://schemas.microsoft.com/office/drawing/2014/main" id="{D1D94BA1-2EB8-1547-9EEC-43DB13D5F998}"/>
              </a:ext>
            </a:extLst>
          </p:cNvPr>
          <p:cNvSpPr txBox="1"/>
          <p:nvPr/>
        </p:nvSpPr>
        <p:spPr>
          <a:xfrm>
            <a:off x="857519" y="364637"/>
            <a:ext cx="5722299" cy="400110"/>
          </a:xfrm>
          <a:prstGeom prst="rect">
            <a:avLst/>
          </a:prstGeom>
          <a:noFill/>
        </p:spPr>
        <p:txBody>
          <a:bodyPr wrap="square" rtlCol="0">
            <a:spAutoFit/>
          </a:bodyPr>
          <a:lstStyle/>
          <a:p>
            <a:r>
              <a:rPr lang="en-US" sz="2000" dirty="0"/>
              <a:t>SID motion (half frame-rate, no guide frames)</a:t>
            </a:r>
          </a:p>
        </p:txBody>
      </p:sp>
      <p:sp>
        <p:nvSpPr>
          <p:cNvPr id="5" name="TextBox 4">
            <a:extLst>
              <a:ext uri="{FF2B5EF4-FFF2-40B4-BE49-F238E27FC236}">
                <a16:creationId xmlns:a16="http://schemas.microsoft.com/office/drawing/2014/main" id="{DE2DBF8D-D033-7449-B838-4FC224A59A61}"/>
              </a:ext>
            </a:extLst>
          </p:cNvPr>
          <p:cNvSpPr txBox="1"/>
          <p:nvPr/>
        </p:nvSpPr>
        <p:spPr>
          <a:xfrm>
            <a:off x="878312" y="6185586"/>
            <a:ext cx="5722299" cy="369332"/>
          </a:xfrm>
          <a:prstGeom prst="rect">
            <a:avLst/>
          </a:prstGeom>
          <a:noFill/>
        </p:spPr>
        <p:txBody>
          <a:bodyPr wrap="square" rtlCol="0">
            <a:spAutoFit/>
          </a:bodyPr>
          <a:lstStyle/>
          <a:p>
            <a:r>
              <a:rPr lang="en-US" dirty="0"/>
              <a:t>Chen et al. "Seeing Motion in the Dark." ICCV, 2019.</a:t>
            </a:r>
          </a:p>
        </p:txBody>
      </p:sp>
      <p:sp>
        <p:nvSpPr>
          <p:cNvPr id="6" name="TextBox 5">
            <a:extLst>
              <a:ext uri="{FF2B5EF4-FFF2-40B4-BE49-F238E27FC236}">
                <a16:creationId xmlns:a16="http://schemas.microsoft.com/office/drawing/2014/main" id="{1D214CC4-DCC9-F94C-BC8B-B3B268CA9658}"/>
              </a:ext>
            </a:extLst>
          </p:cNvPr>
          <p:cNvSpPr txBox="1"/>
          <p:nvPr/>
        </p:nvSpPr>
        <p:spPr>
          <a:xfrm>
            <a:off x="7186700" y="364637"/>
            <a:ext cx="4132092" cy="400110"/>
          </a:xfrm>
          <a:prstGeom prst="rect">
            <a:avLst/>
          </a:prstGeom>
          <a:noFill/>
        </p:spPr>
        <p:txBody>
          <a:bodyPr wrap="square" rtlCol="0">
            <a:spAutoFit/>
          </a:bodyPr>
          <a:lstStyle/>
          <a:p>
            <a:r>
              <a:rPr lang="en-US" sz="2000" dirty="0"/>
              <a:t>Ours (no frame-rate loss)</a:t>
            </a:r>
          </a:p>
        </p:txBody>
      </p:sp>
    </p:spTree>
    <p:extLst>
      <p:ext uri="{BB962C8B-B14F-4D97-AF65-F5344CB8AC3E}">
        <p14:creationId xmlns:p14="http://schemas.microsoft.com/office/powerpoint/2010/main" val="25387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100"/>
                                  </p:stCondLst>
                                  <p:childTnLst>
                                    <p:cmd type="call" cmd="playFrom(0.0)">
                                      <p:cBhvr>
                                        <p:cTn id="6" dur="2700" fill="hold"/>
                                        <p:tgtEl>
                                          <p:spTgt spid="2"/>
                                        </p:tgtEl>
                                      </p:cBhvr>
                                    </p:cmd>
                                  </p:childTnLst>
                                </p:cTn>
                              </p:par>
                              <p:par>
                                <p:cTn id="7" presetID="1" presetClass="mediacall" presetSubtype="0" fill="hold" nodeType="withEffect">
                                  <p:stCondLst>
                                    <p:cond delay="100"/>
                                  </p:stCondLst>
                                  <p:childTnLst>
                                    <p:cmd type="call" cmd="playFrom(0.0)">
                                      <p:cBhvr>
                                        <p:cTn id="8" dur="2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video>
              <p:cMediaNode vol="80000">
                <p:cTn id="19" repeatCount="2000" fill="hold" display="0">
                  <p:stCondLst>
                    <p:cond delay="indefinite"/>
                  </p:stCondLst>
                </p:cTn>
                <p:tgtEl>
                  <p:spTgt spid="2"/>
                </p:tgtEl>
              </p:cMediaNode>
            </p:video>
            <p:video>
              <p:cMediaNode vol="80000">
                <p:cTn id="20" repeatCount="2000"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put_5-0.4_noWhite" descr="input_5-0.4_noWhite">
            <a:hlinkClick r:id="" action="ppaction://media"/>
            <a:extLst>
              <a:ext uri="{FF2B5EF4-FFF2-40B4-BE49-F238E27FC236}">
                <a16:creationId xmlns:a16="http://schemas.microsoft.com/office/drawing/2014/main" id="{45163F88-9A4B-0041-B321-7A13C4520FD9}"/>
              </a:ext>
            </a:extLst>
          </p:cNvPr>
          <p:cNvPicPr>
            <a:picLocks noChangeAspect="1"/>
          </p:cNvPicPr>
          <p:nvPr>
            <a:videoFile r:link="rId2"/>
            <p:extLst>
              <p:ext uri="{DAA4B4D4-6D71-4841-9C94-3DE7FCFB9230}">
                <p14:media xmlns:p14="http://schemas.microsoft.com/office/powerpoint/2010/main" r:embed="rId1"/>
              </p:ext>
            </p:extLst>
          </p:nvPr>
        </p:nvPicPr>
        <p:blipFill>
          <a:blip r:embed="rId7">
            <a:lum bright="5000"/>
          </a:blip>
          <a:stretch>
            <a:fillRect/>
          </a:stretch>
        </p:blipFill>
        <p:spPr>
          <a:xfrm>
            <a:off x="914400" y="1188720"/>
            <a:ext cx="5029200" cy="5029200"/>
          </a:xfrm>
          <a:prstGeom prst="rect">
            <a:avLst/>
          </a:prstGeom>
          <a:ln>
            <a:solidFill>
              <a:schemeClr val="tx1"/>
            </a:solidFill>
          </a:ln>
        </p:spPr>
      </p:pic>
      <p:pic>
        <p:nvPicPr>
          <p:cNvPr id="3" name="out_temporal_5-0.4_1023_noWhite" descr="out_temporal_5-0.4_1023_noWhite">
            <a:hlinkClick r:id="" action="ppaction://media"/>
            <a:extLst>
              <a:ext uri="{FF2B5EF4-FFF2-40B4-BE49-F238E27FC236}">
                <a16:creationId xmlns:a16="http://schemas.microsoft.com/office/drawing/2014/main" id="{D06D30DD-9993-EA4F-A51D-76F26BEA079C}"/>
              </a:ext>
            </a:extLst>
          </p:cNvPr>
          <p:cNvPicPr>
            <a:picLocks noChangeAspect="1"/>
          </p:cNvPicPr>
          <p:nvPr>
            <a:videoFile r:link="rId4"/>
            <p:extLst>
              <p:ext uri="{DAA4B4D4-6D71-4841-9C94-3DE7FCFB9230}">
                <p14:media xmlns:p14="http://schemas.microsoft.com/office/powerpoint/2010/main" r:embed="rId3"/>
              </p:ext>
            </p:extLst>
          </p:nvPr>
        </p:nvPicPr>
        <p:blipFill>
          <a:blip r:embed="rId8">
            <a:lum bright="5000"/>
          </a:blip>
          <a:stretch>
            <a:fillRect/>
          </a:stretch>
        </p:blipFill>
        <p:spPr>
          <a:xfrm>
            <a:off x="6400800" y="1188720"/>
            <a:ext cx="5029200" cy="5029200"/>
          </a:xfrm>
          <a:prstGeom prst="rect">
            <a:avLst/>
          </a:prstGeom>
          <a:ln>
            <a:solidFill>
              <a:schemeClr val="tx1"/>
            </a:solidFill>
          </a:ln>
        </p:spPr>
      </p:pic>
      <p:sp>
        <p:nvSpPr>
          <p:cNvPr id="4" name="TextBox 3">
            <a:extLst>
              <a:ext uri="{FF2B5EF4-FFF2-40B4-BE49-F238E27FC236}">
                <a16:creationId xmlns:a16="http://schemas.microsoft.com/office/drawing/2014/main" id="{6BAC6111-FCAC-1543-A38E-1AA11A6AE8F3}"/>
              </a:ext>
            </a:extLst>
          </p:cNvPr>
          <p:cNvSpPr txBox="1"/>
          <p:nvPr/>
        </p:nvSpPr>
        <p:spPr>
          <a:xfrm>
            <a:off x="914400" y="563468"/>
            <a:ext cx="5196331" cy="400110"/>
          </a:xfrm>
          <a:prstGeom prst="rect">
            <a:avLst/>
          </a:prstGeom>
          <a:noFill/>
        </p:spPr>
        <p:txBody>
          <a:bodyPr wrap="square" rtlCol="0">
            <a:spAutoFit/>
          </a:bodyPr>
          <a:lstStyle/>
          <a:p>
            <a:r>
              <a:rPr lang="en-US" sz="2000" dirty="0"/>
              <a:t>Captured Input Stream (guide frames removed)</a:t>
            </a:r>
          </a:p>
        </p:txBody>
      </p:sp>
      <p:sp>
        <p:nvSpPr>
          <p:cNvPr id="5" name="TextBox 4">
            <a:extLst>
              <a:ext uri="{FF2B5EF4-FFF2-40B4-BE49-F238E27FC236}">
                <a16:creationId xmlns:a16="http://schemas.microsoft.com/office/drawing/2014/main" id="{AE061043-2F06-1E4A-837A-4EE7E6E9DDDC}"/>
              </a:ext>
            </a:extLst>
          </p:cNvPr>
          <p:cNvSpPr txBox="1"/>
          <p:nvPr/>
        </p:nvSpPr>
        <p:spPr>
          <a:xfrm>
            <a:off x="7310265" y="563468"/>
            <a:ext cx="4132092" cy="400110"/>
          </a:xfrm>
          <a:prstGeom prst="rect">
            <a:avLst/>
          </a:prstGeom>
          <a:noFill/>
        </p:spPr>
        <p:txBody>
          <a:bodyPr wrap="square" rtlCol="0">
            <a:spAutoFit/>
          </a:bodyPr>
          <a:lstStyle/>
          <a:p>
            <a:r>
              <a:rPr lang="en-US" sz="2000" dirty="0"/>
              <a:t>Ours (no frame-rate loss)</a:t>
            </a:r>
          </a:p>
        </p:txBody>
      </p:sp>
    </p:spTree>
    <p:extLst>
      <p:ext uri="{BB962C8B-B14F-4D97-AF65-F5344CB8AC3E}">
        <p14:creationId xmlns:p14="http://schemas.microsoft.com/office/powerpoint/2010/main" val="241466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100"/>
                                  </p:stCondLst>
                                  <p:childTnLst>
                                    <p:cmd type="call" cmd="playFrom(0.0)">
                                      <p:cBhvr>
                                        <p:cTn id="6" dur="4800" fill="hold"/>
                                        <p:tgtEl>
                                          <p:spTgt spid="2"/>
                                        </p:tgtEl>
                                      </p:cBhvr>
                                    </p:cmd>
                                  </p:childTnLst>
                                </p:cTn>
                              </p:par>
                              <p:par>
                                <p:cTn id="7" presetID="1" presetClass="mediacall" presetSubtype="0" fill="hold" nodeType="withEffect">
                                  <p:stCondLst>
                                    <p:cond delay="100"/>
                                  </p:stCondLst>
                                  <p:childTnLst>
                                    <p:cmd type="call" cmd="playFrom(0.0)">
                                      <p:cBhvr>
                                        <p:cTn id="8" dur="4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video>
              <p:cMediaNode vol="80000">
                <p:cTn id="19" repeatCount="2000" fill="hold" display="0">
                  <p:stCondLst>
                    <p:cond delay="indefinite"/>
                  </p:stCondLst>
                </p:cTn>
                <p:tgtEl>
                  <p:spTgt spid="2"/>
                </p:tgtEl>
              </p:cMediaNode>
            </p:video>
            <p:video>
              <p:cMediaNode vol="80000">
                <p:cTn id="20" repeatCount="2000"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Shape 99">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1" name="Google Shape;293;p32">
            <a:extLst>
              <a:ext uri="{FF2B5EF4-FFF2-40B4-BE49-F238E27FC236}">
                <a16:creationId xmlns:a16="http://schemas.microsoft.com/office/drawing/2014/main" id="{C45E7EAC-97FE-5B47-AC65-4627D0349B2F}"/>
              </a:ext>
            </a:extLst>
          </p:cNvPr>
          <p:cNvSpPr txBox="1"/>
          <p:nvPr/>
        </p:nvSpPr>
        <p:spPr>
          <a:xfrm>
            <a:off x="142505" y="1122363"/>
            <a:ext cx="4453246" cy="2387600"/>
          </a:xfrm>
          <a:prstGeom prst="rect">
            <a:avLst/>
          </a:prstGeom>
        </p:spPr>
        <p:txBody>
          <a:bodyPr spcFirstLastPara="1" vert="horz" lIns="91440" tIns="45720" rIns="91440" bIns="45720" rtlCol="0" anchor="b" anchorCtr="0">
            <a:normAutofit/>
          </a:bodyPr>
          <a:lstStyle/>
          <a:p>
            <a:pPr>
              <a:lnSpc>
                <a:spcPct val="90000"/>
              </a:lnSpc>
              <a:spcBef>
                <a:spcPct val="0"/>
              </a:spcBef>
              <a:spcAft>
                <a:spcPts val="600"/>
              </a:spcAft>
              <a:buClr>
                <a:srgbClr val="FF0000"/>
              </a:buClr>
              <a:buSzPts val="2400"/>
            </a:pPr>
            <a:r>
              <a:rPr lang="en-US" sz="3000" kern="1200" dirty="0">
                <a:solidFill>
                  <a:srgbClr val="FFFFFF"/>
                </a:solidFill>
                <a:latin typeface="+mj-lt"/>
                <a:ea typeface="+mj-ea"/>
                <a:cs typeface="+mj-cs"/>
                <a:sym typeface="Avenir"/>
              </a:rPr>
              <a:t>Thanks for your watching!</a:t>
            </a:r>
          </a:p>
          <a:p>
            <a:pPr>
              <a:lnSpc>
                <a:spcPct val="90000"/>
              </a:lnSpc>
              <a:spcBef>
                <a:spcPct val="0"/>
              </a:spcBef>
              <a:spcAft>
                <a:spcPts val="600"/>
              </a:spcAft>
              <a:buClr>
                <a:srgbClr val="FF0000"/>
              </a:buClr>
              <a:buSzPts val="2400"/>
            </a:pPr>
            <a:endParaRPr lang="en-US" sz="3000" kern="1200" dirty="0">
              <a:solidFill>
                <a:srgbClr val="FFFFFF"/>
              </a:solidFill>
              <a:latin typeface="+mj-lt"/>
              <a:ea typeface="+mj-ea"/>
              <a:cs typeface="+mj-cs"/>
              <a:sym typeface="Avenir"/>
            </a:endParaRPr>
          </a:p>
          <a:p>
            <a:pPr>
              <a:lnSpc>
                <a:spcPct val="90000"/>
              </a:lnSpc>
              <a:spcBef>
                <a:spcPct val="0"/>
              </a:spcBef>
              <a:spcAft>
                <a:spcPts val="600"/>
              </a:spcAft>
              <a:buClr>
                <a:srgbClr val="FF0000"/>
              </a:buClr>
              <a:buSzPts val="2400"/>
            </a:pPr>
            <a:r>
              <a:rPr lang="en-US" sz="3000" kern="1200" dirty="0">
                <a:solidFill>
                  <a:srgbClr val="FFFFFF"/>
                </a:solidFill>
                <a:latin typeface="+mj-lt"/>
                <a:ea typeface="+mj-ea"/>
                <a:cs typeface="+mj-cs"/>
                <a:sym typeface="Avenir"/>
              </a:rPr>
              <a:t>Our code and dataset are available at:</a:t>
            </a:r>
          </a:p>
        </p:txBody>
      </p:sp>
      <p:pic>
        <p:nvPicPr>
          <p:cNvPr id="3" name="Picture 2" descr="Qr code&#10;&#10;Description automatically generated">
            <a:extLst>
              <a:ext uri="{FF2B5EF4-FFF2-40B4-BE49-F238E27FC236}">
                <a16:creationId xmlns:a16="http://schemas.microsoft.com/office/drawing/2014/main" id="{3747846C-FF00-F740-95AF-28986DDA437F}"/>
              </a:ext>
            </a:extLst>
          </p:cNvPr>
          <p:cNvPicPr>
            <a:picLocks noChangeAspect="1"/>
          </p:cNvPicPr>
          <p:nvPr/>
        </p:nvPicPr>
        <p:blipFill>
          <a:blip r:embed="rId3"/>
          <a:stretch>
            <a:fillRect/>
          </a:stretch>
        </p:blipFill>
        <p:spPr>
          <a:xfrm>
            <a:off x="5672611" y="643467"/>
            <a:ext cx="5571066" cy="5571066"/>
          </a:xfrm>
          <a:prstGeom prst="rect">
            <a:avLst/>
          </a:prstGeom>
        </p:spPr>
      </p:pic>
      <p:sp>
        <p:nvSpPr>
          <p:cNvPr id="2" name="Rectangle 1">
            <a:extLst>
              <a:ext uri="{FF2B5EF4-FFF2-40B4-BE49-F238E27FC236}">
                <a16:creationId xmlns:a16="http://schemas.microsoft.com/office/drawing/2014/main" id="{77A0534E-EF44-D54A-B151-EA95DB4CEFF2}"/>
              </a:ext>
            </a:extLst>
          </p:cNvPr>
          <p:cNvSpPr/>
          <p:nvPr/>
        </p:nvSpPr>
        <p:spPr>
          <a:xfrm>
            <a:off x="57593" y="3791626"/>
            <a:ext cx="4701201" cy="954107"/>
          </a:xfrm>
          <a:prstGeom prst="rect">
            <a:avLst/>
          </a:prstGeom>
        </p:spPr>
        <p:txBody>
          <a:bodyPr wrap="square">
            <a:spAutoFit/>
          </a:bodyPr>
          <a:lstStyle/>
          <a:p>
            <a:r>
              <a:rPr lang="en-US" sz="2800" dirty="0">
                <a:solidFill>
                  <a:schemeClr val="bg1"/>
                </a:solidFill>
              </a:rPr>
              <a:t>https://</a:t>
            </a:r>
            <a:r>
              <a:rPr lang="en-US" sz="2800" dirty="0" err="1">
                <a:solidFill>
                  <a:schemeClr val="bg1"/>
                </a:solidFill>
              </a:rPr>
              <a:t>github.com</a:t>
            </a:r>
            <a:r>
              <a:rPr lang="en-US" sz="2800" dirty="0">
                <a:solidFill>
                  <a:schemeClr val="bg1"/>
                </a:solidFill>
              </a:rPr>
              <a:t>/</a:t>
            </a:r>
            <a:r>
              <a:rPr lang="en-US" sz="2800" dirty="0" err="1">
                <a:solidFill>
                  <a:schemeClr val="bg1"/>
                </a:solidFill>
              </a:rPr>
              <a:t>vccimaging</a:t>
            </a:r>
            <a:r>
              <a:rPr lang="en-US" sz="2800" dirty="0">
                <a:solidFill>
                  <a:schemeClr val="bg1"/>
                </a:solidFill>
              </a:rPr>
              <a:t>/Deep-Red-Flash</a:t>
            </a:r>
          </a:p>
        </p:txBody>
      </p:sp>
    </p:spTree>
    <p:extLst>
      <p:ext uri="{BB962C8B-B14F-4D97-AF65-F5344CB8AC3E}">
        <p14:creationId xmlns:p14="http://schemas.microsoft.com/office/powerpoint/2010/main" val="2631797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93;p32">
            <a:extLst>
              <a:ext uri="{FF2B5EF4-FFF2-40B4-BE49-F238E27FC236}">
                <a16:creationId xmlns:a16="http://schemas.microsoft.com/office/drawing/2014/main" id="{E4DE8F49-5103-D144-9189-E6B20DBA4453}"/>
              </a:ext>
            </a:extLst>
          </p:cNvPr>
          <p:cNvSpPr txBox="1"/>
          <p:nvPr/>
        </p:nvSpPr>
        <p:spPr>
          <a:xfrm>
            <a:off x="827944" y="1231352"/>
            <a:ext cx="10700668" cy="2197637"/>
          </a:xfrm>
          <a:prstGeom prst="rect">
            <a:avLst/>
          </a:prstGeom>
          <a:noFill/>
          <a:ln>
            <a:noFill/>
          </a:ln>
        </p:spPr>
        <p:txBody>
          <a:bodyPr spcFirstLastPara="1" wrap="square" lIns="91425" tIns="45700" rIns="91425" bIns="45700" anchor="t" anchorCtr="0">
            <a:noAutofit/>
          </a:bodyPr>
          <a:lstStyle/>
          <a:p>
            <a:pPr marL="342900" indent="-342900">
              <a:lnSpc>
                <a:spcPct val="150000"/>
              </a:lnSpc>
              <a:buClr>
                <a:schemeClr val="tx1"/>
              </a:buClr>
              <a:buSzPts val="2400"/>
              <a:buFont typeface="Arial"/>
              <a:buChar char="•"/>
            </a:pPr>
            <a:r>
              <a:rPr lang="en-US" sz="2400" dirty="0">
                <a:latin typeface="Avenir"/>
                <a:ea typeface="Avenir"/>
                <a:cs typeface="Avenir"/>
                <a:sym typeface="Avenir"/>
              </a:rPr>
              <a:t>No Flash:</a:t>
            </a:r>
          </a:p>
          <a:p>
            <a:pPr marL="800100" lvl="1" indent="-342900">
              <a:lnSpc>
                <a:spcPct val="150000"/>
              </a:lnSpc>
              <a:buClr>
                <a:srgbClr val="FF0000"/>
              </a:buClr>
              <a:buSzPts val="2400"/>
              <a:buFont typeface="Wingdings" pitchFamily="2" charset="2"/>
              <a:buChar char="Ø"/>
            </a:pPr>
            <a:r>
              <a:rPr lang="en-US" sz="2400" b="1" dirty="0">
                <a:solidFill>
                  <a:srgbClr val="FF0000"/>
                </a:solidFill>
                <a:latin typeface="Avenir"/>
                <a:sym typeface="Avenir"/>
              </a:rPr>
              <a:t>Burst photography</a:t>
            </a:r>
            <a:r>
              <a:rPr lang="en-US" sz="2400" dirty="0">
                <a:latin typeface="Avenir"/>
                <a:sym typeface="Avenir"/>
              </a:rPr>
              <a:t>: Multiple images registration and fusion</a:t>
            </a:r>
          </a:p>
          <a:p>
            <a:pPr>
              <a:lnSpc>
                <a:spcPct val="150000"/>
              </a:lnSpc>
              <a:buClr>
                <a:srgbClr val="FF0000"/>
              </a:buClr>
              <a:buSzPts val="2400"/>
            </a:pPr>
            <a:r>
              <a:rPr lang="en-US" sz="2400" dirty="0">
                <a:latin typeface="Avenir"/>
                <a:sym typeface="Avenir"/>
              </a:rPr>
              <a:t>	 (Registration is problematic when light is extra dim)</a:t>
            </a:r>
          </a:p>
          <a:p>
            <a:pPr marL="800100" lvl="1" indent="-342900">
              <a:lnSpc>
                <a:spcPct val="150000"/>
              </a:lnSpc>
              <a:buClr>
                <a:srgbClr val="FF0000"/>
              </a:buClr>
              <a:buSzPts val="2400"/>
              <a:buFont typeface="Wingdings" pitchFamily="2" charset="2"/>
              <a:buChar char="Ø"/>
            </a:pPr>
            <a:r>
              <a:rPr lang="en-US" sz="2400" b="1" dirty="0">
                <a:solidFill>
                  <a:srgbClr val="FF0000"/>
                </a:solidFill>
                <a:latin typeface="Avenir"/>
                <a:sym typeface="Avenir"/>
              </a:rPr>
              <a:t>Deep-learning based low-light imaging</a:t>
            </a:r>
          </a:p>
          <a:p>
            <a:pPr marL="800100" lvl="1" indent="-342900">
              <a:lnSpc>
                <a:spcPct val="150000"/>
              </a:lnSpc>
              <a:buClr>
                <a:schemeClr val="tx1"/>
              </a:buClr>
              <a:buSzPts val="2400"/>
              <a:buFont typeface="Arial"/>
              <a:buChar char="•"/>
            </a:pPr>
            <a:endParaRPr dirty="0"/>
          </a:p>
        </p:txBody>
      </p:sp>
      <p:sp>
        <p:nvSpPr>
          <p:cNvPr id="8" name="Google Shape;197;p29">
            <a:extLst>
              <a:ext uri="{FF2B5EF4-FFF2-40B4-BE49-F238E27FC236}">
                <a16:creationId xmlns:a16="http://schemas.microsoft.com/office/drawing/2014/main" id="{EDB75A2F-293C-D846-9B60-65E63049A442}"/>
              </a:ext>
            </a:extLst>
          </p:cNvPr>
          <p:cNvSpPr txBox="1">
            <a:spLocks/>
          </p:cNvSpPr>
          <p:nvPr/>
        </p:nvSpPr>
        <p:spPr>
          <a:xfrm>
            <a:off x="2209800" y="222250"/>
            <a:ext cx="7772400" cy="838200"/>
          </a:xfrm>
          <a:prstGeom prst="rect">
            <a:avLst/>
          </a:prstGeom>
          <a:noFill/>
          <a:ln>
            <a:noFill/>
          </a:ln>
        </p:spPr>
        <p:txBody>
          <a:bodyPr spcFirstLastPara="1" wrap="square" lIns="92075" tIns="46025" rIns="92075" bIns="460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venir"/>
                <a:sym typeface="Avenir"/>
              </a:rPr>
              <a:t>Current Solutions – No Flash</a:t>
            </a:r>
            <a:endParaRPr lang="en-US" sz="3600" b="1" dirty="0"/>
          </a:p>
        </p:txBody>
      </p:sp>
      <p:cxnSp>
        <p:nvCxnSpPr>
          <p:cNvPr id="9" name="Google Shape;184;p28">
            <a:extLst>
              <a:ext uri="{FF2B5EF4-FFF2-40B4-BE49-F238E27FC236}">
                <a16:creationId xmlns:a16="http://schemas.microsoft.com/office/drawing/2014/main" id="{A03E242F-C178-EC42-8213-BED17EF5A6E0}"/>
              </a:ext>
            </a:extLst>
          </p:cNvPr>
          <p:cNvCxnSpPr>
            <a:cxnSpLocks/>
          </p:cNvCxnSpPr>
          <p:nvPr/>
        </p:nvCxnSpPr>
        <p:spPr>
          <a:xfrm>
            <a:off x="1061357" y="1098550"/>
            <a:ext cx="10123714" cy="0"/>
          </a:xfrm>
          <a:prstGeom prst="straightConnector1">
            <a:avLst/>
          </a:prstGeom>
          <a:noFill/>
          <a:ln w="12700" cap="flat" cmpd="sng">
            <a:solidFill>
              <a:srgbClr val="C0C0C0"/>
            </a:solidFill>
            <a:prstDash val="solid"/>
            <a:round/>
            <a:headEnd type="none" w="sm" len="sm"/>
            <a:tailEnd type="none" w="sm" len="sm"/>
          </a:ln>
        </p:spPr>
      </p:cxnSp>
      <p:pic>
        <p:nvPicPr>
          <p:cNvPr id="6" name="Picture 5" descr="Diagram&#10;&#10;Description automatically generated">
            <a:extLst>
              <a:ext uri="{FF2B5EF4-FFF2-40B4-BE49-F238E27FC236}">
                <a16:creationId xmlns:a16="http://schemas.microsoft.com/office/drawing/2014/main" id="{711EB821-74AE-9F4F-A787-CFD85C52E5D7}"/>
              </a:ext>
            </a:extLst>
          </p:cNvPr>
          <p:cNvPicPr>
            <a:picLocks noChangeAspect="1"/>
          </p:cNvPicPr>
          <p:nvPr/>
        </p:nvPicPr>
        <p:blipFill>
          <a:blip r:embed="rId3"/>
          <a:stretch>
            <a:fillRect/>
          </a:stretch>
        </p:blipFill>
        <p:spPr>
          <a:xfrm>
            <a:off x="5395116" y="3885223"/>
            <a:ext cx="6476585" cy="1645920"/>
          </a:xfrm>
          <a:prstGeom prst="rect">
            <a:avLst/>
          </a:prstGeom>
        </p:spPr>
      </p:pic>
      <p:grpSp>
        <p:nvGrpSpPr>
          <p:cNvPr id="12" name="Group 11">
            <a:extLst>
              <a:ext uri="{FF2B5EF4-FFF2-40B4-BE49-F238E27FC236}">
                <a16:creationId xmlns:a16="http://schemas.microsoft.com/office/drawing/2014/main" id="{9170AF92-2191-F74F-AABB-60A3AB3C43CB}"/>
              </a:ext>
            </a:extLst>
          </p:cNvPr>
          <p:cNvGrpSpPr>
            <a:grpSpLocks noChangeAspect="1"/>
          </p:cNvGrpSpPr>
          <p:nvPr/>
        </p:nvGrpSpPr>
        <p:grpSpPr>
          <a:xfrm>
            <a:off x="1061357" y="4135791"/>
            <a:ext cx="3533471" cy="1645920"/>
            <a:chOff x="1229770" y="4494289"/>
            <a:chExt cx="2897320" cy="1349596"/>
          </a:xfrm>
        </p:grpSpPr>
        <p:pic>
          <p:nvPicPr>
            <p:cNvPr id="10" name="Picture 9">
              <a:extLst>
                <a:ext uri="{FF2B5EF4-FFF2-40B4-BE49-F238E27FC236}">
                  <a16:creationId xmlns:a16="http://schemas.microsoft.com/office/drawing/2014/main" id="{47D00604-7D0E-004D-BCFE-82CC0C1C24C5}"/>
                </a:ext>
              </a:extLst>
            </p:cNvPr>
            <p:cNvPicPr>
              <a:picLocks noChangeAspect="1"/>
            </p:cNvPicPr>
            <p:nvPr/>
          </p:nvPicPr>
          <p:blipFill rotWithShape="1">
            <a:blip r:embed="rId4"/>
            <a:srcRect l="6887" t="51608" r="76787" b="6399"/>
            <a:stretch/>
          </p:blipFill>
          <p:spPr>
            <a:xfrm>
              <a:off x="1229770" y="4494289"/>
              <a:ext cx="1465381" cy="1349596"/>
            </a:xfrm>
            <a:prstGeom prst="rect">
              <a:avLst/>
            </a:prstGeom>
          </p:spPr>
        </p:pic>
        <p:pic>
          <p:nvPicPr>
            <p:cNvPr id="11" name="Picture 10">
              <a:extLst>
                <a:ext uri="{FF2B5EF4-FFF2-40B4-BE49-F238E27FC236}">
                  <a16:creationId xmlns:a16="http://schemas.microsoft.com/office/drawing/2014/main" id="{FD5341B6-D1D3-064E-B518-F841ECA13582}"/>
                </a:ext>
              </a:extLst>
            </p:cNvPr>
            <p:cNvPicPr>
              <a:picLocks noChangeAspect="1"/>
            </p:cNvPicPr>
            <p:nvPr/>
          </p:nvPicPr>
          <p:blipFill rotWithShape="1">
            <a:blip r:embed="rId4"/>
            <a:srcRect l="84048" t="56048" b="14857"/>
            <a:stretch/>
          </p:blipFill>
          <p:spPr>
            <a:xfrm>
              <a:off x="2695151" y="4494289"/>
              <a:ext cx="1431939" cy="935088"/>
            </a:xfrm>
            <a:prstGeom prst="rect">
              <a:avLst/>
            </a:prstGeom>
          </p:spPr>
        </p:pic>
      </p:grpSp>
      <p:sp>
        <p:nvSpPr>
          <p:cNvPr id="13" name="Google Shape;188;p28">
            <a:extLst>
              <a:ext uri="{FF2B5EF4-FFF2-40B4-BE49-F238E27FC236}">
                <a16:creationId xmlns:a16="http://schemas.microsoft.com/office/drawing/2014/main" id="{9CCC6F66-0F83-7E4E-B90A-6023A2A09E25}"/>
              </a:ext>
            </a:extLst>
          </p:cNvPr>
          <p:cNvSpPr txBox="1"/>
          <p:nvPr/>
        </p:nvSpPr>
        <p:spPr>
          <a:xfrm>
            <a:off x="2018977" y="5829500"/>
            <a:ext cx="2599122" cy="518324"/>
          </a:xfrm>
          <a:prstGeom prst="rect">
            <a:avLst/>
          </a:prstGeom>
          <a:noFill/>
          <a:ln>
            <a:noFill/>
          </a:ln>
        </p:spPr>
        <p:txBody>
          <a:bodyPr spcFirstLastPara="1" wrap="square" lIns="91425" tIns="45700" rIns="91425" bIns="45700" anchor="t" anchorCtr="0">
            <a:noAutofit/>
          </a:bodyPr>
          <a:lstStyle/>
          <a:p>
            <a:pPr>
              <a:lnSpc>
                <a:spcPct val="150000"/>
              </a:lnSpc>
              <a:buClr>
                <a:srgbClr val="F2F2F2"/>
              </a:buClr>
              <a:buSzPts val="2400"/>
            </a:pPr>
            <a:r>
              <a:rPr lang="en-US" sz="1600" dirty="0">
                <a:latin typeface="Avenir"/>
                <a:ea typeface="Avenir"/>
                <a:cs typeface="Avenir"/>
                <a:sym typeface="Avenir"/>
              </a:rPr>
              <a:t>[</a:t>
            </a:r>
            <a:r>
              <a:rPr lang="en-US" sz="1600" dirty="0" err="1">
                <a:latin typeface="Avenir"/>
                <a:ea typeface="Avenir"/>
                <a:cs typeface="Avenir"/>
                <a:sym typeface="Avenir"/>
              </a:rPr>
              <a:t>Hasinoff</a:t>
            </a:r>
            <a:r>
              <a:rPr lang="en-US" sz="1600" dirty="0">
                <a:latin typeface="Avenir"/>
                <a:ea typeface="Avenir"/>
                <a:cs typeface="Avenir"/>
                <a:sym typeface="Avenir"/>
              </a:rPr>
              <a:t> et al, 2016]</a:t>
            </a:r>
            <a:endParaRPr sz="1200" dirty="0"/>
          </a:p>
        </p:txBody>
      </p:sp>
      <p:sp>
        <p:nvSpPr>
          <p:cNvPr id="14" name="Google Shape;188;p28">
            <a:extLst>
              <a:ext uri="{FF2B5EF4-FFF2-40B4-BE49-F238E27FC236}">
                <a16:creationId xmlns:a16="http://schemas.microsoft.com/office/drawing/2014/main" id="{410DD24A-F916-0942-92DE-CD5B4898093D}"/>
              </a:ext>
            </a:extLst>
          </p:cNvPr>
          <p:cNvSpPr txBox="1"/>
          <p:nvPr/>
        </p:nvSpPr>
        <p:spPr>
          <a:xfrm>
            <a:off x="7893752" y="5829500"/>
            <a:ext cx="2599122" cy="518324"/>
          </a:xfrm>
          <a:prstGeom prst="rect">
            <a:avLst/>
          </a:prstGeom>
          <a:noFill/>
          <a:ln>
            <a:noFill/>
          </a:ln>
        </p:spPr>
        <p:txBody>
          <a:bodyPr spcFirstLastPara="1" wrap="square" lIns="91425" tIns="45700" rIns="91425" bIns="45700" anchor="t" anchorCtr="0">
            <a:noAutofit/>
          </a:bodyPr>
          <a:lstStyle/>
          <a:p>
            <a:pPr>
              <a:lnSpc>
                <a:spcPct val="150000"/>
              </a:lnSpc>
              <a:buClr>
                <a:srgbClr val="F2F2F2"/>
              </a:buClr>
              <a:buSzPts val="2400"/>
            </a:pPr>
            <a:r>
              <a:rPr lang="en-US" sz="1600" dirty="0">
                <a:latin typeface="Avenir"/>
                <a:ea typeface="Avenir"/>
                <a:cs typeface="Avenir"/>
                <a:sym typeface="Avenir"/>
              </a:rPr>
              <a:t>[Chen et al, 2018]</a:t>
            </a:r>
            <a:endParaRPr sz="1200" dirty="0"/>
          </a:p>
        </p:txBody>
      </p:sp>
      <p:sp>
        <p:nvSpPr>
          <p:cNvPr id="15" name="Rectangle 14">
            <a:extLst>
              <a:ext uri="{FF2B5EF4-FFF2-40B4-BE49-F238E27FC236}">
                <a16:creationId xmlns:a16="http://schemas.microsoft.com/office/drawing/2014/main" id="{3BCFFA4A-D295-8441-A59D-1E30B1B7C85F}"/>
              </a:ext>
            </a:extLst>
          </p:cNvPr>
          <p:cNvSpPr/>
          <p:nvPr/>
        </p:nvSpPr>
        <p:spPr>
          <a:xfrm>
            <a:off x="4527620" y="6133305"/>
            <a:ext cx="3046283" cy="471924"/>
          </a:xfrm>
          <a:prstGeom prst="rect">
            <a:avLst/>
          </a:prstGeom>
        </p:spPr>
        <p:txBody>
          <a:bodyPr wrap="none">
            <a:spAutoFit/>
          </a:bodyPr>
          <a:lstStyle/>
          <a:p>
            <a:pPr>
              <a:lnSpc>
                <a:spcPct val="150000"/>
              </a:lnSpc>
              <a:buClr>
                <a:srgbClr val="FF0000"/>
              </a:buClr>
              <a:buSzPts val="2400"/>
            </a:pPr>
            <a:r>
              <a:rPr lang="en-US" b="1" dirty="0">
                <a:solidFill>
                  <a:srgbClr val="FF0000"/>
                </a:solidFill>
                <a:latin typeface="Avenir"/>
                <a:sym typeface="Avenir"/>
              </a:rPr>
              <a:t>Need adequate illuminance</a:t>
            </a:r>
          </a:p>
        </p:txBody>
      </p:sp>
    </p:spTree>
    <p:extLst>
      <p:ext uri="{BB962C8B-B14F-4D97-AF65-F5344CB8AC3E}">
        <p14:creationId xmlns:p14="http://schemas.microsoft.com/office/powerpoint/2010/main" val="250604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93;p32">
            <a:extLst>
              <a:ext uri="{FF2B5EF4-FFF2-40B4-BE49-F238E27FC236}">
                <a16:creationId xmlns:a16="http://schemas.microsoft.com/office/drawing/2014/main" id="{8261A95D-81BC-464D-AF8F-E869E9BD492D}"/>
              </a:ext>
            </a:extLst>
          </p:cNvPr>
          <p:cNvSpPr txBox="1"/>
          <p:nvPr/>
        </p:nvSpPr>
        <p:spPr>
          <a:xfrm>
            <a:off x="827944" y="1219095"/>
            <a:ext cx="10758467" cy="1981101"/>
          </a:xfrm>
          <a:prstGeom prst="rect">
            <a:avLst/>
          </a:prstGeom>
          <a:noFill/>
          <a:ln>
            <a:noFill/>
          </a:ln>
        </p:spPr>
        <p:txBody>
          <a:bodyPr spcFirstLastPara="1" wrap="square" lIns="91425" tIns="45700" rIns="91425" bIns="45700" anchor="t" anchorCtr="0">
            <a:noAutofit/>
          </a:bodyPr>
          <a:lstStyle/>
          <a:p>
            <a:pPr marL="342900" indent="-342900">
              <a:lnSpc>
                <a:spcPct val="150000"/>
              </a:lnSpc>
              <a:buClr>
                <a:schemeClr val="tx1"/>
              </a:buClr>
              <a:buSzPts val="2400"/>
              <a:buFont typeface="Arial"/>
              <a:buChar char="•"/>
            </a:pPr>
            <a:r>
              <a:rPr lang="en-US" sz="2400" dirty="0">
                <a:latin typeface="Avenir"/>
                <a:ea typeface="Avenir"/>
                <a:cs typeface="Avenir"/>
                <a:sym typeface="Avenir"/>
              </a:rPr>
              <a:t>Flash:</a:t>
            </a:r>
          </a:p>
          <a:p>
            <a:pPr marL="800100" lvl="1" indent="-342900">
              <a:lnSpc>
                <a:spcPct val="150000"/>
              </a:lnSpc>
              <a:buClr>
                <a:srgbClr val="FF0000"/>
              </a:buClr>
              <a:buSzPts val="2400"/>
              <a:buFont typeface="Wingdings" pitchFamily="2" charset="2"/>
              <a:buChar char="Ø"/>
            </a:pPr>
            <a:r>
              <a:rPr lang="en-US" sz="2400" b="1" dirty="0">
                <a:solidFill>
                  <a:srgbClr val="FF0000"/>
                </a:solidFill>
                <a:latin typeface="Avenir"/>
                <a:sym typeface="Avenir"/>
              </a:rPr>
              <a:t>White Flash</a:t>
            </a:r>
            <a:r>
              <a:rPr lang="en-US" sz="2400" dirty="0">
                <a:latin typeface="Avenir"/>
                <a:sym typeface="Avenir"/>
              </a:rPr>
              <a:t>: Unnatural illumination, disturbance</a:t>
            </a:r>
          </a:p>
          <a:p>
            <a:pPr marL="800100" lvl="1" indent="-342900">
              <a:lnSpc>
                <a:spcPct val="150000"/>
              </a:lnSpc>
              <a:buClr>
                <a:srgbClr val="FF0000"/>
              </a:buClr>
              <a:buSzPts val="2400"/>
              <a:buFont typeface="Wingdings" pitchFamily="2" charset="2"/>
              <a:buChar char="Ø"/>
            </a:pPr>
            <a:r>
              <a:rPr lang="en-US" sz="2400" b="1" dirty="0">
                <a:solidFill>
                  <a:srgbClr val="FF0000"/>
                </a:solidFill>
                <a:latin typeface="Avenir"/>
                <a:sym typeface="Avenir"/>
              </a:rPr>
              <a:t>Invisible Flash </a:t>
            </a:r>
            <a:r>
              <a:rPr lang="en-US" sz="2400" dirty="0">
                <a:latin typeface="Avenir"/>
                <a:sym typeface="Avenir"/>
              </a:rPr>
              <a:t>(NIR): Additional camera</a:t>
            </a:r>
          </a:p>
          <a:p>
            <a:pPr marL="342900" indent="-342900">
              <a:lnSpc>
                <a:spcPct val="150000"/>
              </a:lnSpc>
              <a:buClr>
                <a:schemeClr val="tx1"/>
              </a:buClr>
              <a:buSzPts val="2400"/>
              <a:buFont typeface="Arial"/>
              <a:buChar char="•"/>
            </a:pPr>
            <a:endParaRPr dirty="0"/>
          </a:p>
        </p:txBody>
      </p:sp>
      <p:sp>
        <p:nvSpPr>
          <p:cNvPr id="8" name="Google Shape;197;p29">
            <a:extLst>
              <a:ext uri="{FF2B5EF4-FFF2-40B4-BE49-F238E27FC236}">
                <a16:creationId xmlns:a16="http://schemas.microsoft.com/office/drawing/2014/main" id="{EDB75A2F-293C-D846-9B60-65E63049A442}"/>
              </a:ext>
            </a:extLst>
          </p:cNvPr>
          <p:cNvSpPr txBox="1">
            <a:spLocks/>
          </p:cNvSpPr>
          <p:nvPr/>
        </p:nvSpPr>
        <p:spPr>
          <a:xfrm>
            <a:off x="2209800" y="222250"/>
            <a:ext cx="7772400" cy="838200"/>
          </a:xfrm>
          <a:prstGeom prst="rect">
            <a:avLst/>
          </a:prstGeom>
          <a:noFill/>
          <a:ln>
            <a:noFill/>
          </a:ln>
        </p:spPr>
        <p:txBody>
          <a:bodyPr spcFirstLastPara="1" wrap="square" lIns="92075" tIns="46025" rIns="92075" bIns="460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venir"/>
                <a:sym typeface="Avenir"/>
              </a:rPr>
              <a:t>Current Solutions – Flash</a:t>
            </a:r>
            <a:endParaRPr lang="en-US" sz="3600" b="1" dirty="0"/>
          </a:p>
        </p:txBody>
      </p:sp>
      <p:cxnSp>
        <p:nvCxnSpPr>
          <p:cNvPr id="9" name="Google Shape;184;p28">
            <a:extLst>
              <a:ext uri="{FF2B5EF4-FFF2-40B4-BE49-F238E27FC236}">
                <a16:creationId xmlns:a16="http://schemas.microsoft.com/office/drawing/2014/main" id="{0D840ACF-263A-EA4C-BAF1-96FC32DDE270}"/>
              </a:ext>
            </a:extLst>
          </p:cNvPr>
          <p:cNvCxnSpPr>
            <a:cxnSpLocks/>
          </p:cNvCxnSpPr>
          <p:nvPr/>
        </p:nvCxnSpPr>
        <p:spPr>
          <a:xfrm>
            <a:off x="1061357" y="1098550"/>
            <a:ext cx="10123714" cy="0"/>
          </a:xfrm>
          <a:prstGeom prst="straightConnector1">
            <a:avLst/>
          </a:prstGeom>
          <a:noFill/>
          <a:ln w="12700" cap="flat" cmpd="sng">
            <a:solidFill>
              <a:srgbClr val="C0C0C0"/>
            </a:solidFill>
            <a:prstDash val="solid"/>
            <a:round/>
            <a:headEnd type="none" w="sm" len="sm"/>
            <a:tailEnd type="none" w="sm" len="sm"/>
          </a:ln>
        </p:spPr>
      </p:cxnSp>
      <p:pic>
        <p:nvPicPr>
          <p:cNvPr id="4" name="Picture 3" descr="A close-up of a cell phone&#10;&#10;Description automatically generated with medium confidence">
            <a:extLst>
              <a:ext uri="{FF2B5EF4-FFF2-40B4-BE49-F238E27FC236}">
                <a16:creationId xmlns:a16="http://schemas.microsoft.com/office/drawing/2014/main" id="{162656ED-85FA-8743-BD14-FA74F5CFA8C1}"/>
              </a:ext>
            </a:extLst>
          </p:cNvPr>
          <p:cNvPicPr>
            <a:picLocks noChangeAspect="1"/>
          </p:cNvPicPr>
          <p:nvPr/>
        </p:nvPicPr>
        <p:blipFill rotWithShape="1">
          <a:blip r:embed="rId3"/>
          <a:srcRect l="10471" t="5733" r="5143"/>
          <a:stretch/>
        </p:blipFill>
        <p:spPr>
          <a:xfrm>
            <a:off x="2346381" y="3122465"/>
            <a:ext cx="1377765" cy="2743200"/>
          </a:xfrm>
          <a:prstGeom prst="rect">
            <a:avLst/>
          </a:prstGeom>
        </p:spPr>
      </p:pic>
      <p:sp>
        <p:nvSpPr>
          <p:cNvPr id="10" name="TextBox 9">
            <a:extLst>
              <a:ext uri="{FF2B5EF4-FFF2-40B4-BE49-F238E27FC236}">
                <a16:creationId xmlns:a16="http://schemas.microsoft.com/office/drawing/2014/main" id="{1AA91858-BF31-8145-B84C-CC776CCCEC8C}"/>
              </a:ext>
            </a:extLst>
          </p:cNvPr>
          <p:cNvSpPr txBox="1"/>
          <p:nvPr/>
        </p:nvSpPr>
        <p:spPr>
          <a:xfrm>
            <a:off x="116207" y="6483174"/>
            <a:ext cx="11470204" cy="307777"/>
          </a:xfrm>
          <a:prstGeom prst="rect">
            <a:avLst/>
          </a:prstGeom>
          <a:noFill/>
        </p:spPr>
        <p:txBody>
          <a:bodyPr wrap="square" rtlCol="0">
            <a:spAutoFit/>
          </a:bodyPr>
          <a:lstStyle/>
          <a:p>
            <a:r>
              <a:rPr lang="en-US" sz="1400" dirty="0">
                <a:solidFill>
                  <a:schemeClr val="bg2">
                    <a:lumMod val="50000"/>
                  </a:schemeClr>
                </a:solidFill>
                <a:latin typeface="Avenir Book" panose="02000503020000020003" pitchFamily="2" charset="0"/>
              </a:rPr>
              <a:t>Source: </a:t>
            </a:r>
            <a:r>
              <a:rPr lang="en-US" sz="1400" dirty="0" err="1">
                <a:solidFill>
                  <a:schemeClr val="bg2">
                    <a:lumMod val="50000"/>
                  </a:schemeClr>
                </a:solidFill>
                <a:latin typeface="Avenir Book" panose="02000503020000020003" pitchFamily="2" charset="0"/>
              </a:rPr>
              <a:t>www.redmondpie.com</a:t>
            </a:r>
            <a:r>
              <a:rPr lang="en-US" sz="1400" dirty="0">
                <a:solidFill>
                  <a:schemeClr val="bg2">
                    <a:lumMod val="50000"/>
                  </a:schemeClr>
                </a:solidFill>
                <a:latin typeface="Avenir Book" panose="02000503020000020003" pitchFamily="2" charset="0"/>
              </a:rPr>
              <a:t>/</a:t>
            </a:r>
          </a:p>
        </p:txBody>
      </p:sp>
      <p:pic>
        <p:nvPicPr>
          <p:cNvPr id="12" name="Picture 11" descr="A collage of a person's face&#10;&#10;Description automatically generated with medium confidence">
            <a:extLst>
              <a:ext uri="{FF2B5EF4-FFF2-40B4-BE49-F238E27FC236}">
                <a16:creationId xmlns:a16="http://schemas.microsoft.com/office/drawing/2014/main" id="{5FA039ED-B33B-1C40-A9A1-A9A44DF8B4D6}"/>
              </a:ext>
            </a:extLst>
          </p:cNvPr>
          <p:cNvPicPr>
            <a:picLocks noChangeAspect="1"/>
          </p:cNvPicPr>
          <p:nvPr/>
        </p:nvPicPr>
        <p:blipFill>
          <a:blip r:embed="rId4"/>
          <a:stretch>
            <a:fillRect/>
          </a:stretch>
        </p:blipFill>
        <p:spPr>
          <a:xfrm>
            <a:off x="6123214" y="3076745"/>
            <a:ext cx="4223393" cy="2834640"/>
          </a:xfrm>
          <a:prstGeom prst="rect">
            <a:avLst/>
          </a:prstGeom>
        </p:spPr>
      </p:pic>
      <p:sp>
        <p:nvSpPr>
          <p:cNvPr id="13" name="Google Shape;188;p28">
            <a:extLst>
              <a:ext uri="{FF2B5EF4-FFF2-40B4-BE49-F238E27FC236}">
                <a16:creationId xmlns:a16="http://schemas.microsoft.com/office/drawing/2014/main" id="{741E03A6-94B0-A44C-82C5-87671512F842}"/>
              </a:ext>
            </a:extLst>
          </p:cNvPr>
          <p:cNvSpPr txBox="1"/>
          <p:nvPr/>
        </p:nvSpPr>
        <p:spPr>
          <a:xfrm>
            <a:off x="7480475" y="5911385"/>
            <a:ext cx="2599122" cy="518324"/>
          </a:xfrm>
          <a:prstGeom prst="rect">
            <a:avLst/>
          </a:prstGeom>
          <a:noFill/>
          <a:ln>
            <a:noFill/>
          </a:ln>
        </p:spPr>
        <p:txBody>
          <a:bodyPr spcFirstLastPara="1" wrap="square" lIns="91425" tIns="45700" rIns="91425" bIns="45700" anchor="t" anchorCtr="0">
            <a:noAutofit/>
          </a:bodyPr>
          <a:lstStyle/>
          <a:p>
            <a:pPr>
              <a:lnSpc>
                <a:spcPct val="150000"/>
              </a:lnSpc>
              <a:buClr>
                <a:srgbClr val="F2F2F2"/>
              </a:buClr>
              <a:buSzPts val="2400"/>
            </a:pPr>
            <a:r>
              <a:rPr lang="en-US" sz="1600" dirty="0">
                <a:latin typeface="Avenir"/>
                <a:ea typeface="Avenir"/>
                <a:cs typeface="Avenir"/>
                <a:sym typeface="Avenir"/>
              </a:rPr>
              <a:t>[Krishnan et al, 2009]</a:t>
            </a:r>
            <a:endParaRPr sz="1200" dirty="0"/>
          </a:p>
        </p:txBody>
      </p:sp>
      <p:sp>
        <p:nvSpPr>
          <p:cNvPr id="14" name="Rectangle 13">
            <a:extLst>
              <a:ext uri="{FF2B5EF4-FFF2-40B4-BE49-F238E27FC236}">
                <a16:creationId xmlns:a16="http://schemas.microsoft.com/office/drawing/2014/main" id="{CD450875-B320-DC40-9636-69A50DDD3FB9}"/>
              </a:ext>
            </a:extLst>
          </p:cNvPr>
          <p:cNvSpPr/>
          <p:nvPr/>
        </p:nvSpPr>
        <p:spPr>
          <a:xfrm>
            <a:off x="7247971" y="6199765"/>
            <a:ext cx="2549031" cy="471924"/>
          </a:xfrm>
          <a:prstGeom prst="rect">
            <a:avLst/>
          </a:prstGeom>
        </p:spPr>
        <p:txBody>
          <a:bodyPr wrap="none">
            <a:spAutoFit/>
          </a:bodyPr>
          <a:lstStyle/>
          <a:p>
            <a:pPr>
              <a:lnSpc>
                <a:spcPct val="150000"/>
              </a:lnSpc>
              <a:buClr>
                <a:srgbClr val="FF0000"/>
              </a:buClr>
              <a:buSzPts val="2400"/>
            </a:pPr>
            <a:r>
              <a:rPr lang="en-US" b="1" dirty="0">
                <a:solidFill>
                  <a:srgbClr val="FF0000"/>
                </a:solidFill>
                <a:latin typeface="Avenir"/>
                <a:sym typeface="Avenir"/>
              </a:rPr>
              <a:t>Complicated hardware</a:t>
            </a:r>
          </a:p>
        </p:txBody>
      </p:sp>
      <p:sp>
        <p:nvSpPr>
          <p:cNvPr id="11" name="Rectangle 10">
            <a:extLst>
              <a:ext uri="{FF2B5EF4-FFF2-40B4-BE49-F238E27FC236}">
                <a16:creationId xmlns:a16="http://schemas.microsoft.com/office/drawing/2014/main" id="{F43CFBEB-151C-A942-ACD8-328FA53FC8F0}"/>
              </a:ext>
            </a:extLst>
          </p:cNvPr>
          <p:cNvSpPr/>
          <p:nvPr/>
        </p:nvSpPr>
        <p:spPr>
          <a:xfrm>
            <a:off x="2090272" y="5875691"/>
            <a:ext cx="1836400" cy="471924"/>
          </a:xfrm>
          <a:prstGeom prst="rect">
            <a:avLst/>
          </a:prstGeom>
        </p:spPr>
        <p:txBody>
          <a:bodyPr wrap="none">
            <a:spAutoFit/>
          </a:bodyPr>
          <a:lstStyle/>
          <a:p>
            <a:pPr>
              <a:lnSpc>
                <a:spcPct val="150000"/>
              </a:lnSpc>
              <a:buClr>
                <a:srgbClr val="FF0000"/>
              </a:buClr>
              <a:buSzPts val="2400"/>
            </a:pPr>
            <a:r>
              <a:rPr lang="en-US" b="1" dirty="0">
                <a:solidFill>
                  <a:srgbClr val="FF0000"/>
                </a:solidFill>
                <a:latin typeface="Avenir"/>
                <a:sym typeface="Avenir"/>
              </a:rPr>
              <a:t>Social problems</a:t>
            </a:r>
          </a:p>
        </p:txBody>
      </p:sp>
    </p:spTree>
    <p:extLst>
      <p:ext uri="{BB962C8B-B14F-4D97-AF65-F5344CB8AC3E}">
        <p14:creationId xmlns:p14="http://schemas.microsoft.com/office/powerpoint/2010/main" val="405688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1"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97;p29">
            <a:extLst>
              <a:ext uri="{FF2B5EF4-FFF2-40B4-BE49-F238E27FC236}">
                <a16:creationId xmlns:a16="http://schemas.microsoft.com/office/drawing/2014/main" id="{EDB75A2F-293C-D846-9B60-65E63049A442}"/>
              </a:ext>
            </a:extLst>
          </p:cNvPr>
          <p:cNvSpPr txBox="1">
            <a:spLocks/>
          </p:cNvSpPr>
          <p:nvPr/>
        </p:nvSpPr>
        <p:spPr>
          <a:xfrm>
            <a:off x="2209800" y="222250"/>
            <a:ext cx="7772400" cy="838200"/>
          </a:xfrm>
          <a:prstGeom prst="rect">
            <a:avLst/>
          </a:prstGeom>
          <a:noFill/>
          <a:ln>
            <a:noFill/>
          </a:ln>
        </p:spPr>
        <p:txBody>
          <a:bodyPr spcFirstLastPara="1" wrap="square" lIns="92075" tIns="46025" rIns="92075" bIns="460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venir"/>
                <a:sym typeface="Avenir"/>
              </a:rPr>
              <a:t>Proposed Solution</a:t>
            </a:r>
            <a:endParaRPr lang="en-US" sz="3600" b="1" dirty="0"/>
          </a:p>
        </p:txBody>
      </p:sp>
      <p:cxnSp>
        <p:nvCxnSpPr>
          <p:cNvPr id="9" name="Google Shape;184;p28">
            <a:extLst>
              <a:ext uri="{FF2B5EF4-FFF2-40B4-BE49-F238E27FC236}">
                <a16:creationId xmlns:a16="http://schemas.microsoft.com/office/drawing/2014/main" id="{0D840ACF-263A-EA4C-BAF1-96FC32DDE270}"/>
              </a:ext>
            </a:extLst>
          </p:cNvPr>
          <p:cNvCxnSpPr>
            <a:cxnSpLocks/>
          </p:cNvCxnSpPr>
          <p:nvPr/>
        </p:nvCxnSpPr>
        <p:spPr>
          <a:xfrm>
            <a:off x="1061357" y="1098550"/>
            <a:ext cx="10123714" cy="0"/>
          </a:xfrm>
          <a:prstGeom prst="straightConnector1">
            <a:avLst/>
          </a:prstGeom>
          <a:noFill/>
          <a:ln w="12700" cap="flat" cmpd="sng">
            <a:solidFill>
              <a:srgbClr val="C0C0C0"/>
            </a:solidFill>
            <a:prstDash val="solid"/>
            <a:round/>
            <a:headEnd type="none" w="sm" len="sm"/>
            <a:tailEnd type="none" w="sm" len="sm"/>
          </a:ln>
        </p:spPr>
      </p:cxnSp>
      <p:pic>
        <p:nvPicPr>
          <p:cNvPr id="11" name="Picture 10" descr="Text&#10;&#10;Description automatically generated">
            <a:extLst>
              <a:ext uri="{FF2B5EF4-FFF2-40B4-BE49-F238E27FC236}">
                <a16:creationId xmlns:a16="http://schemas.microsoft.com/office/drawing/2014/main" id="{2C6D9C0E-17DC-BB42-9003-BC3EEA124C1D}"/>
              </a:ext>
            </a:extLst>
          </p:cNvPr>
          <p:cNvPicPr>
            <a:picLocks noChangeAspect="1"/>
          </p:cNvPicPr>
          <p:nvPr/>
        </p:nvPicPr>
        <p:blipFill>
          <a:blip r:embed="rId3"/>
          <a:stretch>
            <a:fillRect/>
          </a:stretch>
        </p:blipFill>
        <p:spPr>
          <a:xfrm>
            <a:off x="990864" y="2766388"/>
            <a:ext cx="2866570" cy="1828800"/>
          </a:xfrm>
          <a:prstGeom prst="rect">
            <a:avLst/>
          </a:prstGeom>
        </p:spPr>
      </p:pic>
      <p:grpSp>
        <p:nvGrpSpPr>
          <p:cNvPr id="61" name="Group 60">
            <a:extLst>
              <a:ext uri="{FF2B5EF4-FFF2-40B4-BE49-F238E27FC236}">
                <a16:creationId xmlns:a16="http://schemas.microsoft.com/office/drawing/2014/main" id="{DECC1F5F-56C6-1941-ACAD-5B7FD2D58309}"/>
              </a:ext>
            </a:extLst>
          </p:cNvPr>
          <p:cNvGrpSpPr/>
          <p:nvPr/>
        </p:nvGrpSpPr>
        <p:grpSpPr>
          <a:xfrm>
            <a:off x="4702361" y="2183875"/>
            <a:ext cx="6164743" cy="3774445"/>
            <a:chOff x="6057604" y="2198627"/>
            <a:chExt cx="5074856" cy="3005200"/>
          </a:xfrm>
        </p:grpSpPr>
        <p:pic>
          <p:nvPicPr>
            <p:cNvPr id="46" name="Picture 45" descr="A picture containing person, indoor, person, eating&#10;&#10;Description automatically generated">
              <a:extLst>
                <a:ext uri="{FF2B5EF4-FFF2-40B4-BE49-F238E27FC236}">
                  <a16:creationId xmlns:a16="http://schemas.microsoft.com/office/drawing/2014/main" id="{C33366C6-4050-B842-A579-FBA0BFCBC5DE}"/>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500"/>
                      </a14:imgEffect>
                      <a14:imgEffect>
                        <a14:brightnessContrast bright="5000"/>
                      </a14:imgEffect>
                    </a14:imgLayer>
                  </a14:imgProps>
                </a:ext>
              </a:extLst>
            </a:blip>
            <a:stretch>
              <a:fillRect/>
            </a:stretch>
          </p:blipFill>
          <p:spPr>
            <a:xfrm>
              <a:off x="6366997" y="3721163"/>
              <a:ext cx="1560576" cy="1408176"/>
            </a:xfrm>
            <a:prstGeom prst="rect">
              <a:avLst/>
            </a:prstGeom>
          </p:spPr>
        </p:pic>
        <p:pic>
          <p:nvPicPr>
            <p:cNvPr id="47" name="Picture 46">
              <a:extLst>
                <a:ext uri="{FF2B5EF4-FFF2-40B4-BE49-F238E27FC236}">
                  <a16:creationId xmlns:a16="http://schemas.microsoft.com/office/drawing/2014/main" id="{2C9995A5-7EED-A14D-9C97-44A968171F29}"/>
                </a:ext>
              </a:extLst>
            </p:cNvPr>
            <p:cNvPicPr>
              <a:picLocks noChangeAspect="1"/>
            </p:cNvPicPr>
            <p:nvPr/>
          </p:nvPicPr>
          <p:blipFill rotWithShape="1">
            <a:blip r:embed="rId6"/>
            <a:srcRect l="47919" t="35247" r="47918" b="60627"/>
            <a:stretch/>
          </p:blipFill>
          <p:spPr>
            <a:xfrm>
              <a:off x="9682216" y="4088038"/>
              <a:ext cx="144680" cy="154876"/>
            </a:xfrm>
            <a:prstGeom prst="ellipse">
              <a:avLst/>
            </a:prstGeom>
            <a:scene3d>
              <a:camera prst="orthographicFront">
                <a:rot lat="0" lon="0" rev="0"/>
              </a:camera>
              <a:lightRig rig="threePt" dir="t"/>
            </a:scene3d>
          </p:spPr>
        </p:pic>
        <p:sp>
          <p:nvSpPr>
            <p:cNvPr id="48" name="TextBox 47">
              <a:extLst>
                <a:ext uri="{FF2B5EF4-FFF2-40B4-BE49-F238E27FC236}">
                  <a16:creationId xmlns:a16="http://schemas.microsoft.com/office/drawing/2014/main" id="{2B9F7319-1821-3445-81C0-5435E09B150D}"/>
                </a:ext>
              </a:extLst>
            </p:cNvPr>
            <p:cNvSpPr txBox="1"/>
            <p:nvPr/>
          </p:nvSpPr>
          <p:spPr>
            <a:xfrm rot="16200000">
              <a:off x="5243391" y="3999545"/>
              <a:ext cx="1907125" cy="278700"/>
            </a:xfrm>
            <a:prstGeom prst="rect">
              <a:avLst/>
            </a:prstGeom>
            <a:noFill/>
          </p:spPr>
          <p:txBody>
            <a:bodyPr wrap="square" rtlCol="0">
              <a:spAutoFit/>
            </a:bodyPr>
            <a:lstStyle/>
            <a:p>
              <a:r>
                <a:rPr lang="en-US" sz="1600" dirty="0">
                  <a:latin typeface="Avenir Book" panose="02000503020000020003" pitchFamily="2" charset="0"/>
                  <a:cs typeface="Calibri" panose="020F0502020204030204" pitchFamily="34" charset="0"/>
                </a:rPr>
                <a:t>Output Stream</a:t>
              </a:r>
            </a:p>
          </p:txBody>
        </p:sp>
        <p:sp>
          <p:nvSpPr>
            <p:cNvPr id="49" name="TextBox 48">
              <a:extLst>
                <a:ext uri="{FF2B5EF4-FFF2-40B4-BE49-F238E27FC236}">
                  <a16:creationId xmlns:a16="http://schemas.microsoft.com/office/drawing/2014/main" id="{F77367C9-CFAA-1148-80F5-46B3D417CCFA}"/>
                </a:ext>
              </a:extLst>
            </p:cNvPr>
            <p:cNvSpPr txBox="1"/>
            <p:nvPr/>
          </p:nvSpPr>
          <p:spPr>
            <a:xfrm rot="16200000">
              <a:off x="5611380" y="2750960"/>
              <a:ext cx="1171147" cy="278700"/>
            </a:xfrm>
            <a:prstGeom prst="rect">
              <a:avLst/>
            </a:prstGeom>
            <a:noFill/>
          </p:spPr>
          <p:txBody>
            <a:bodyPr wrap="square" rtlCol="0">
              <a:spAutoFit/>
            </a:bodyPr>
            <a:lstStyle/>
            <a:p>
              <a:r>
                <a:rPr lang="en-US" sz="1600" dirty="0">
                  <a:latin typeface="Avenir Book" panose="02000503020000020003" pitchFamily="2" charset="0"/>
                  <a:cs typeface="Calibri" panose="020F0502020204030204" pitchFamily="34" charset="0"/>
                </a:rPr>
                <a:t>Input Stream</a:t>
              </a:r>
            </a:p>
          </p:txBody>
        </p:sp>
        <p:pic>
          <p:nvPicPr>
            <p:cNvPr id="50" name="Picture 49" descr="A person looking towards the camera&#10;&#10;Description automatically generated">
              <a:extLst>
                <a:ext uri="{FF2B5EF4-FFF2-40B4-BE49-F238E27FC236}">
                  <a16:creationId xmlns:a16="http://schemas.microsoft.com/office/drawing/2014/main" id="{58461FC4-1239-2141-A741-E9DF6D6CD028}"/>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90000"/>
                      </a14:imgEffect>
                    </a14:imgLayer>
                  </a14:imgProps>
                </a:ext>
              </a:extLst>
            </a:blip>
            <a:stretch>
              <a:fillRect/>
            </a:stretch>
          </p:blipFill>
          <p:spPr>
            <a:xfrm>
              <a:off x="6365597" y="2199974"/>
              <a:ext cx="1560576" cy="1408176"/>
            </a:xfrm>
            <a:prstGeom prst="rect">
              <a:avLst/>
            </a:prstGeom>
          </p:spPr>
        </p:pic>
        <p:pic>
          <p:nvPicPr>
            <p:cNvPr id="51" name="Picture 50" descr="A person in a dark room&#10;&#10;Description automatically generated">
              <a:extLst>
                <a:ext uri="{FF2B5EF4-FFF2-40B4-BE49-F238E27FC236}">
                  <a16:creationId xmlns:a16="http://schemas.microsoft.com/office/drawing/2014/main" id="{B5BC4EDC-769D-5249-BEC7-8518A6722AB1}"/>
                </a:ext>
              </a:extLst>
            </p:cNvPr>
            <p:cNvPicPr>
              <a:picLocks noChangeAspect="1"/>
            </p:cNvPicPr>
            <p:nvPr/>
          </p:nvPicPr>
          <p:blipFill>
            <a:blip r:embed="rId9"/>
            <a:stretch>
              <a:fillRect/>
            </a:stretch>
          </p:blipFill>
          <p:spPr>
            <a:xfrm>
              <a:off x="7968740" y="2200480"/>
              <a:ext cx="1560576" cy="1408176"/>
            </a:xfrm>
            <a:prstGeom prst="rect">
              <a:avLst/>
            </a:prstGeom>
          </p:spPr>
        </p:pic>
        <p:pic>
          <p:nvPicPr>
            <p:cNvPr id="52" name="Picture 51" descr="A person looking at the camera&#10;&#10;Description automatically generated">
              <a:extLst>
                <a:ext uri="{FF2B5EF4-FFF2-40B4-BE49-F238E27FC236}">
                  <a16:creationId xmlns:a16="http://schemas.microsoft.com/office/drawing/2014/main" id="{E326E956-3776-0E49-8CEE-B35E73BD1A1C}"/>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90000"/>
                      </a14:imgEffect>
                    </a14:imgLayer>
                  </a14:imgProps>
                </a:ext>
              </a:extLst>
            </a:blip>
            <a:stretch>
              <a:fillRect/>
            </a:stretch>
          </p:blipFill>
          <p:spPr>
            <a:xfrm>
              <a:off x="9571884" y="2198627"/>
              <a:ext cx="1560576" cy="1408176"/>
            </a:xfrm>
            <a:prstGeom prst="rect">
              <a:avLst/>
            </a:prstGeom>
          </p:spPr>
        </p:pic>
        <p:pic>
          <p:nvPicPr>
            <p:cNvPr id="53" name="Picture 52" descr="A picture containing grass, standing, green, people&#10;&#10;Description automatically generated">
              <a:extLst>
                <a:ext uri="{FF2B5EF4-FFF2-40B4-BE49-F238E27FC236}">
                  <a16:creationId xmlns:a16="http://schemas.microsoft.com/office/drawing/2014/main" id="{5E8D842E-4DF1-1442-9F70-B11BD40C33F2}"/>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60000"/>
                      </a14:imgEffect>
                      <a14:imgEffect>
                        <a14:brightnessContrast bright="15000"/>
                      </a14:imgEffect>
                    </a14:imgLayer>
                  </a14:imgProps>
                </a:ext>
              </a:extLst>
            </a:blip>
            <a:stretch>
              <a:fillRect/>
            </a:stretch>
          </p:blipFill>
          <p:spPr>
            <a:xfrm>
              <a:off x="7273495" y="2879850"/>
              <a:ext cx="652678" cy="804672"/>
            </a:xfrm>
            <a:prstGeom prst="rect">
              <a:avLst/>
            </a:prstGeom>
          </p:spPr>
        </p:pic>
        <p:pic>
          <p:nvPicPr>
            <p:cNvPr id="54" name="Picture 53" descr="A picture containing orange, looking, computer, blurry&#10;&#10;Description automatically generated">
              <a:extLst>
                <a:ext uri="{FF2B5EF4-FFF2-40B4-BE49-F238E27FC236}">
                  <a16:creationId xmlns:a16="http://schemas.microsoft.com/office/drawing/2014/main" id="{B95404A8-AC62-1B40-B313-6FF7A09C6936}"/>
                </a:ext>
              </a:extLst>
            </p:cNvPr>
            <p:cNvPicPr>
              <a:picLocks noChangeAspect="1"/>
            </p:cNvPicPr>
            <p:nvPr/>
          </p:nvPicPr>
          <p:blipFill>
            <a:blip r:embed="rId14"/>
            <a:stretch>
              <a:fillRect/>
            </a:stretch>
          </p:blipFill>
          <p:spPr>
            <a:xfrm>
              <a:off x="8876638" y="2880337"/>
              <a:ext cx="652678" cy="804672"/>
            </a:xfrm>
            <a:prstGeom prst="rect">
              <a:avLst/>
            </a:prstGeom>
          </p:spPr>
        </p:pic>
        <p:pic>
          <p:nvPicPr>
            <p:cNvPr id="55" name="Picture 54" descr="A picture containing grass, standing, people, green&#10;&#10;Description automatically generated">
              <a:extLst>
                <a:ext uri="{FF2B5EF4-FFF2-40B4-BE49-F238E27FC236}">
                  <a16:creationId xmlns:a16="http://schemas.microsoft.com/office/drawing/2014/main" id="{EAC1F7A4-0149-CA4A-9566-7DAEAA8D61E1}"/>
                </a:ext>
              </a:extLst>
            </p:cNvPr>
            <p:cNvPicPr>
              <a:picLocks noChangeAspect="1"/>
            </p:cNvPicPr>
            <p:nvPr/>
          </p:nvPicPr>
          <p:blipFill>
            <a:blip r:embed="rId15">
              <a:extLst>
                <a:ext uri="{BEBA8EAE-BF5A-486C-A8C5-ECC9F3942E4B}">
                  <a14:imgProps xmlns:a14="http://schemas.microsoft.com/office/drawing/2010/main">
                    <a14:imgLayer r:embed="rId16">
                      <a14:imgEffect>
                        <a14:sharpenSoften amount="60000"/>
                      </a14:imgEffect>
                      <a14:imgEffect>
                        <a14:brightnessContrast bright="15000"/>
                      </a14:imgEffect>
                    </a14:imgLayer>
                  </a14:imgProps>
                </a:ext>
              </a:extLst>
            </a:blip>
            <a:stretch>
              <a:fillRect/>
            </a:stretch>
          </p:blipFill>
          <p:spPr>
            <a:xfrm>
              <a:off x="10479782" y="2879962"/>
              <a:ext cx="652678" cy="804672"/>
            </a:xfrm>
            <a:prstGeom prst="rect">
              <a:avLst/>
            </a:prstGeom>
          </p:spPr>
        </p:pic>
        <p:pic>
          <p:nvPicPr>
            <p:cNvPr id="56" name="Picture 55" descr="A picture containing person, indoor, person, eating&#10;&#10;Description automatically generated">
              <a:extLst>
                <a:ext uri="{FF2B5EF4-FFF2-40B4-BE49-F238E27FC236}">
                  <a16:creationId xmlns:a16="http://schemas.microsoft.com/office/drawing/2014/main" id="{EA5E66C2-6802-4142-8F0B-8A9FC6A80293}"/>
                </a:ext>
              </a:extLst>
            </p:cNvPr>
            <p:cNvPicPr>
              <a:picLocks noChangeAspect="1"/>
            </p:cNvPicPr>
            <p:nvPr/>
          </p:nvPicPr>
          <p:blipFill>
            <a:blip r:embed="rId4">
              <a:extLst>
                <a:ext uri="{BEBA8EAE-BF5A-486C-A8C5-ECC9F3942E4B}">
                  <a14:imgProps xmlns:a14="http://schemas.microsoft.com/office/drawing/2010/main">
                    <a14:imgLayer r:embed="rId17">
                      <a14:imgEffect>
                        <a14:colorTemperature colorTemp="11500"/>
                      </a14:imgEffect>
                      <a14:imgEffect>
                        <a14:brightnessContrast bright="5000"/>
                      </a14:imgEffect>
                    </a14:imgLayer>
                  </a14:imgProps>
                </a:ext>
              </a:extLst>
            </a:blip>
            <a:stretch>
              <a:fillRect/>
            </a:stretch>
          </p:blipFill>
          <p:spPr>
            <a:xfrm>
              <a:off x="7967614" y="3721163"/>
              <a:ext cx="1560576" cy="1408176"/>
            </a:xfrm>
            <a:prstGeom prst="rect">
              <a:avLst/>
            </a:prstGeom>
          </p:spPr>
        </p:pic>
        <p:pic>
          <p:nvPicPr>
            <p:cNvPr id="57" name="Picture 56" descr="A person looking at the camera&#10;&#10;Description automatically generated">
              <a:extLst>
                <a:ext uri="{FF2B5EF4-FFF2-40B4-BE49-F238E27FC236}">
                  <a16:creationId xmlns:a16="http://schemas.microsoft.com/office/drawing/2014/main" id="{BDC38774-589A-F042-A71D-B064E58DE15E}"/>
                </a:ext>
              </a:extLst>
            </p:cNvPr>
            <p:cNvPicPr>
              <a:picLocks noChangeAspect="1"/>
            </p:cNvPicPr>
            <p:nvPr/>
          </p:nvPicPr>
          <p:blipFill>
            <a:blip r:embed="rId18">
              <a:extLst>
                <a:ext uri="{BEBA8EAE-BF5A-486C-A8C5-ECC9F3942E4B}">
                  <a14:imgProps xmlns:a14="http://schemas.microsoft.com/office/drawing/2010/main">
                    <a14:imgLayer r:embed="rId19">
                      <a14:imgEffect>
                        <a14:colorTemperature colorTemp="11500"/>
                      </a14:imgEffect>
                      <a14:imgEffect>
                        <a14:brightnessContrast bright="5000"/>
                      </a14:imgEffect>
                    </a14:imgLayer>
                  </a14:imgProps>
                </a:ext>
              </a:extLst>
            </a:blip>
            <a:stretch>
              <a:fillRect/>
            </a:stretch>
          </p:blipFill>
          <p:spPr>
            <a:xfrm>
              <a:off x="9571884" y="3721163"/>
              <a:ext cx="1560576" cy="1408176"/>
            </a:xfrm>
            <a:prstGeom prst="rect">
              <a:avLst/>
            </a:prstGeom>
          </p:spPr>
        </p:pic>
        <p:pic>
          <p:nvPicPr>
            <p:cNvPr id="58" name="Picture 57" descr="A picture containing indoor, fruit, orange, looking&#10;&#10;Description automatically generated">
              <a:extLst>
                <a:ext uri="{FF2B5EF4-FFF2-40B4-BE49-F238E27FC236}">
                  <a16:creationId xmlns:a16="http://schemas.microsoft.com/office/drawing/2014/main" id="{B417AF20-095F-1143-81F0-9D18830F7DCD}"/>
                </a:ext>
              </a:extLst>
            </p:cNvPr>
            <p:cNvPicPr>
              <a:picLocks noChangeAspect="1"/>
            </p:cNvPicPr>
            <p:nvPr/>
          </p:nvPicPr>
          <p:blipFill rotWithShape="1">
            <a:blip r:embed="rId20">
              <a:extLst>
                <a:ext uri="{BEBA8EAE-BF5A-486C-A8C5-ECC9F3942E4B}">
                  <a14:imgProps xmlns:a14="http://schemas.microsoft.com/office/drawing/2010/main">
                    <a14:imgLayer r:embed="rId21">
                      <a14:imgEffect>
                        <a14:colorTemperature colorTemp="11500"/>
                      </a14:imgEffect>
                      <a14:imgEffect>
                        <a14:brightnessContrast bright="5000"/>
                      </a14:imgEffect>
                    </a14:imgLayer>
                  </a14:imgProps>
                </a:ext>
              </a:extLst>
            </a:blip>
            <a:srcRect t="3726"/>
            <a:stretch/>
          </p:blipFill>
          <p:spPr>
            <a:xfrm>
              <a:off x="7250043" y="4399155"/>
              <a:ext cx="677946" cy="804672"/>
            </a:xfrm>
            <a:prstGeom prst="rect">
              <a:avLst/>
            </a:prstGeom>
          </p:spPr>
        </p:pic>
        <p:pic>
          <p:nvPicPr>
            <p:cNvPr id="59" name="Picture 58" descr="A picture containing indoor, fruit, orange, looking&#10;&#10;Description automatically generated">
              <a:extLst>
                <a:ext uri="{FF2B5EF4-FFF2-40B4-BE49-F238E27FC236}">
                  <a16:creationId xmlns:a16="http://schemas.microsoft.com/office/drawing/2014/main" id="{F02F39E5-45DC-F944-9774-F31F4259CEAA}"/>
                </a:ext>
              </a:extLst>
            </p:cNvPr>
            <p:cNvPicPr>
              <a:picLocks noChangeAspect="1"/>
            </p:cNvPicPr>
            <p:nvPr/>
          </p:nvPicPr>
          <p:blipFill rotWithShape="1">
            <a:blip r:embed="rId20">
              <a:extLst>
                <a:ext uri="{BEBA8EAE-BF5A-486C-A8C5-ECC9F3942E4B}">
                  <a14:imgProps xmlns:a14="http://schemas.microsoft.com/office/drawing/2010/main">
                    <a14:imgLayer r:embed="rId22">
                      <a14:imgEffect>
                        <a14:colorTemperature colorTemp="11500"/>
                      </a14:imgEffect>
                      <a14:imgEffect>
                        <a14:brightnessContrast bright="5000"/>
                      </a14:imgEffect>
                    </a14:imgLayer>
                  </a14:imgProps>
                </a:ext>
              </a:extLst>
            </a:blip>
            <a:srcRect t="3727" b="-1"/>
            <a:stretch/>
          </p:blipFill>
          <p:spPr>
            <a:xfrm>
              <a:off x="8851369" y="4399155"/>
              <a:ext cx="677947" cy="804672"/>
            </a:xfrm>
            <a:prstGeom prst="rect">
              <a:avLst/>
            </a:prstGeom>
          </p:spPr>
        </p:pic>
        <p:pic>
          <p:nvPicPr>
            <p:cNvPr id="60" name="Picture 59" descr="A picture containing fruit, looking, orange, sitting&#10;&#10;Description automatically generated">
              <a:extLst>
                <a:ext uri="{FF2B5EF4-FFF2-40B4-BE49-F238E27FC236}">
                  <a16:creationId xmlns:a16="http://schemas.microsoft.com/office/drawing/2014/main" id="{F3A9820E-DA6D-4141-B53B-21F7C61287C6}"/>
                </a:ext>
              </a:extLst>
            </p:cNvPr>
            <p:cNvPicPr>
              <a:picLocks noChangeAspect="1"/>
            </p:cNvPicPr>
            <p:nvPr/>
          </p:nvPicPr>
          <p:blipFill rotWithShape="1">
            <a:blip r:embed="rId23">
              <a:extLst>
                <a:ext uri="{BEBA8EAE-BF5A-486C-A8C5-ECC9F3942E4B}">
                  <a14:imgProps xmlns:a14="http://schemas.microsoft.com/office/drawing/2010/main">
                    <a14:imgLayer r:embed="rId24">
                      <a14:imgEffect>
                        <a14:colorTemperature colorTemp="11500"/>
                      </a14:imgEffect>
                      <a14:imgEffect>
                        <a14:brightnessContrast bright="5000"/>
                      </a14:imgEffect>
                    </a14:imgLayer>
                  </a14:imgProps>
                </a:ext>
              </a:extLst>
            </a:blip>
            <a:srcRect t="4610" b="1"/>
            <a:stretch/>
          </p:blipFill>
          <p:spPr>
            <a:xfrm>
              <a:off x="10448233" y="4399155"/>
              <a:ext cx="684227" cy="804672"/>
            </a:xfrm>
            <a:prstGeom prst="rect">
              <a:avLst/>
            </a:prstGeom>
          </p:spPr>
        </p:pic>
      </p:grpSp>
      <p:sp>
        <p:nvSpPr>
          <p:cNvPr id="62" name="TextBox 61">
            <a:extLst>
              <a:ext uri="{FF2B5EF4-FFF2-40B4-BE49-F238E27FC236}">
                <a16:creationId xmlns:a16="http://schemas.microsoft.com/office/drawing/2014/main" id="{C060EC0D-C631-BC42-8852-024A9EF5D657}"/>
              </a:ext>
            </a:extLst>
          </p:cNvPr>
          <p:cNvSpPr txBox="1"/>
          <p:nvPr/>
        </p:nvSpPr>
        <p:spPr>
          <a:xfrm>
            <a:off x="7674793" y="1590618"/>
            <a:ext cx="904048" cy="400110"/>
          </a:xfrm>
          <a:prstGeom prst="rect">
            <a:avLst/>
          </a:prstGeom>
          <a:noFill/>
          <a:ln>
            <a:noFill/>
          </a:ln>
        </p:spPr>
        <p:txBody>
          <a:bodyPr wrap="square" rtlCol="0">
            <a:spAutoFit/>
          </a:bodyPr>
          <a:lstStyle/>
          <a:p>
            <a:r>
              <a:rPr lang="en-US" sz="2000" dirty="0">
                <a:latin typeface="Avenir Book" panose="02000503020000020003" pitchFamily="2" charset="0"/>
              </a:rPr>
              <a:t>Time</a:t>
            </a:r>
          </a:p>
        </p:txBody>
      </p:sp>
      <p:cxnSp>
        <p:nvCxnSpPr>
          <p:cNvPr id="63" name="Straight Arrow Connector 62">
            <a:extLst>
              <a:ext uri="{FF2B5EF4-FFF2-40B4-BE49-F238E27FC236}">
                <a16:creationId xmlns:a16="http://schemas.microsoft.com/office/drawing/2014/main" id="{C564FE68-5088-7540-B360-B2A7E546BAEB}"/>
              </a:ext>
            </a:extLst>
          </p:cNvPr>
          <p:cNvCxnSpPr>
            <a:cxnSpLocks/>
          </p:cNvCxnSpPr>
          <p:nvPr/>
        </p:nvCxnSpPr>
        <p:spPr>
          <a:xfrm flipV="1">
            <a:off x="5076499" y="2036137"/>
            <a:ext cx="5790605" cy="897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5" name="Google Shape;197;p29">
            <a:extLst>
              <a:ext uri="{FF2B5EF4-FFF2-40B4-BE49-F238E27FC236}">
                <a16:creationId xmlns:a16="http://schemas.microsoft.com/office/drawing/2014/main" id="{3C8C7D5F-0EBF-774F-B9C2-5D6F83D894D2}"/>
              </a:ext>
            </a:extLst>
          </p:cNvPr>
          <p:cNvSpPr txBox="1">
            <a:spLocks/>
          </p:cNvSpPr>
          <p:nvPr/>
        </p:nvSpPr>
        <p:spPr>
          <a:xfrm>
            <a:off x="990864" y="1273319"/>
            <a:ext cx="3711496" cy="599127"/>
          </a:xfrm>
          <a:prstGeom prst="rect">
            <a:avLst/>
          </a:prstGeom>
          <a:noFill/>
          <a:ln>
            <a:noFill/>
          </a:ln>
        </p:spPr>
        <p:txBody>
          <a:bodyPr spcFirstLastPara="1" wrap="square" lIns="92075" tIns="46025" rIns="92075" bIns="460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i="1" dirty="0">
                <a:latin typeface="Avenir"/>
                <a:sym typeface="Avenir"/>
              </a:rPr>
              <a:t>Deep-Red</a:t>
            </a:r>
            <a:r>
              <a:rPr lang="en-US" sz="2800" dirty="0">
                <a:latin typeface="Avenir"/>
                <a:sym typeface="Avenir"/>
              </a:rPr>
              <a:t> Flash</a:t>
            </a:r>
            <a:endParaRPr lang="en-US" sz="2800" dirty="0"/>
          </a:p>
        </p:txBody>
      </p:sp>
      <p:sp>
        <p:nvSpPr>
          <p:cNvPr id="24" name="Rectangle 23">
            <a:extLst>
              <a:ext uri="{FF2B5EF4-FFF2-40B4-BE49-F238E27FC236}">
                <a16:creationId xmlns:a16="http://schemas.microsoft.com/office/drawing/2014/main" id="{42FAED95-D1FD-F74A-812D-6A99268A371F}"/>
              </a:ext>
            </a:extLst>
          </p:cNvPr>
          <p:cNvSpPr/>
          <p:nvPr/>
        </p:nvSpPr>
        <p:spPr>
          <a:xfrm>
            <a:off x="954681" y="1750824"/>
            <a:ext cx="3506088" cy="471924"/>
          </a:xfrm>
          <a:prstGeom prst="rect">
            <a:avLst/>
          </a:prstGeom>
        </p:spPr>
        <p:txBody>
          <a:bodyPr wrap="none">
            <a:spAutoFit/>
          </a:bodyPr>
          <a:lstStyle/>
          <a:p>
            <a:pPr>
              <a:lnSpc>
                <a:spcPct val="150000"/>
              </a:lnSpc>
              <a:buClr>
                <a:srgbClr val="FF0000"/>
              </a:buClr>
              <a:buSzPts val="2400"/>
            </a:pPr>
            <a:r>
              <a:rPr lang="en-US" i="1" dirty="0">
                <a:latin typeface="Avenir"/>
                <a:sym typeface="Avenir"/>
              </a:rPr>
              <a:t>Deep</a:t>
            </a:r>
            <a:r>
              <a:rPr lang="en-US" dirty="0">
                <a:latin typeface="Avenir"/>
                <a:sym typeface="Avenir"/>
              </a:rPr>
              <a:t> denotes long-wavelength.</a:t>
            </a:r>
          </a:p>
        </p:txBody>
      </p:sp>
    </p:spTree>
    <p:extLst>
      <p:ext uri="{BB962C8B-B14F-4D97-AF65-F5344CB8AC3E}">
        <p14:creationId xmlns:p14="http://schemas.microsoft.com/office/powerpoint/2010/main" val="312536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97;p29">
            <a:extLst>
              <a:ext uri="{FF2B5EF4-FFF2-40B4-BE49-F238E27FC236}">
                <a16:creationId xmlns:a16="http://schemas.microsoft.com/office/drawing/2014/main" id="{EDB75A2F-293C-D846-9B60-65E63049A442}"/>
              </a:ext>
            </a:extLst>
          </p:cNvPr>
          <p:cNvSpPr txBox="1">
            <a:spLocks/>
          </p:cNvSpPr>
          <p:nvPr/>
        </p:nvSpPr>
        <p:spPr>
          <a:xfrm>
            <a:off x="2209800" y="222250"/>
            <a:ext cx="7772400" cy="838200"/>
          </a:xfrm>
          <a:prstGeom prst="rect">
            <a:avLst/>
          </a:prstGeom>
          <a:noFill/>
          <a:ln>
            <a:noFill/>
          </a:ln>
        </p:spPr>
        <p:txBody>
          <a:bodyPr spcFirstLastPara="1" wrap="square" lIns="92075" tIns="46025" rIns="92075" bIns="460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venir"/>
                <a:sym typeface="Avenir"/>
              </a:rPr>
              <a:t>Human Visual System</a:t>
            </a:r>
            <a:endParaRPr lang="en-US" sz="3600" b="1" dirty="0"/>
          </a:p>
        </p:txBody>
      </p:sp>
      <p:cxnSp>
        <p:nvCxnSpPr>
          <p:cNvPr id="9" name="Google Shape;184;p28">
            <a:extLst>
              <a:ext uri="{FF2B5EF4-FFF2-40B4-BE49-F238E27FC236}">
                <a16:creationId xmlns:a16="http://schemas.microsoft.com/office/drawing/2014/main" id="{0D840ACF-263A-EA4C-BAF1-96FC32DDE270}"/>
              </a:ext>
            </a:extLst>
          </p:cNvPr>
          <p:cNvCxnSpPr>
            <a:cxnSpLocks/>
          </p:cNvCxnSpPr>
          <p:nvPr/>
        </p:nvCxnSpPr>
        <p:spPr>
          <a:xfrm>
            <a:off x="1061357" y="1098550"/>
            <a:ext cx="10123714" cy="0"/>
          </a:xfrm>
          <a:prstGeom prst="straightConnector1">
            <a:avLst/>
          </a:prstGeom>
          <a:noFill/>
          <a:ln w="12700" cap="flat" cmpd="sng">
            <a:solidFill>
              <a:srgbClr val="C0C0C0"/>
            </a:solidFill>
            <a:prstDash val="solid"/>
            <a:round/>
            <a:headEnd type="none" w="sm" len="sm"/>
            <a:tailEnd type="none" w="sm" len="sm"/>
          </a:ln>
        </p:spPr>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C33BE973-802D-5948-934E-B96CB5478769}"/>
                  </a:ext>
                </a:extLst>
              </p:cNvPr>
              <p:cNvSpPr txBox="1">
                <a:spLocks noChangeAspect="1"/>
              </p:cNvSpPr>
              <p:nvPr/>
            </p:nvSpPr>
            <p:spPr>
              <a:xfrm>
                <a:off x="3164588" y="1549797"/>
                <a:ext cx="2081127" cy="307777"/>
              </a:xfrm>
              <a:prstGeom prst="rect">
                <a:avLst/>
              </a:prstGeom>
              <a:noFill/>
            </p:spPr>
            <p:txBody>
              <a:bodyPr wrap="square" rtlCol="0">
                <a:spAutoFit/>
              </a:bodyPr>
              <a:lstStyle/>
              <a:p>
                <a:r>
                  <a:rPr lang="en-US" sz="1400" dirty="0">
                    <a:solidFill>
                      <a:srgbClr val="2FEE35"/>
                    </a:solidFill>
                    <a:latin typeface="Avenir Book" panose="02000503020000020003" pitchFamily="2" charset="0"/>
                    <a:cs typeface="Calibri" panose="020F0502020204030204" pitchFamily="34" charset="0"/>
                  </a:rPr>
                  <a:t>Scotopic vision </a:t>
                </a:r>
                <a14:m>
                  <m:oMath xmlns:m="http://schemas.openxmlformats.org/officeDocument/2006/math">
                    <m:r>
                      <m:rPr>
                        <m:sty m:val="p"/>
                      </m:rPr>
                      <a:rPr lang="en-US" sz="1400" b="0" i="0" smtClean="0">
                        <a:solidFill>
                          <a:srgbClr val="2FEE35"/>
                        </a:solidFill>
                        <a:latin typeface="Cambria Math" panose="02040503050406030204" pitchFamily="18" charset="0"/>
                        <a:cs typeface="Calibri" panose="020F0502020204030204" pitchFamily="34" charset="0"/>
                      </a:rPr>
                      <m:t>V</m:t>
                    </m:r>
                    <m:r>
                      <a:rPr lang="en-US" sz="1400" i="1" smtClean="0">
                        <a:solidFill>
                          <a:srgbClr val="2FEE35"/>
                        </a:solidFill>
                        <a:latin typeface="Cambria Math" panose="02040503050406030204" pitchFamily="18" charset="0"/>
                        <a:cs typeface="Calibri" panose="020F0502020204030204" pitchFamily="34" charset="0"/>
                      </a:rPr>
                      <m:t>’</m:t>
                    </m:r>
                    <m:r>
                      <a:rPr lang="en-US" sz="1400" b="0" i="0" smtClean="0">
                        <a:solidFill>
                          <a:srgbClr val="2FEE35"/>
                        </a:solidFill>
                        <a:latin typeface="Cambria Math" panose="02040503050406030204" pitchFamily="18" charset="0"/>
                        <a:cs typeface="Calibri" panose="020F0502020204030204" pitchFamily="34" charset="0"/>
                      </a:rPr>
                      <m:t>(</m:t>
                    </m:r>
                    <m:r>
                      <m:rPr>
                        <m:sty m:val="p"/>
                      </m:rPr>
                      <a:rPr lang="en-US" sz="1400" b="0" i="0" smtClean="0">
                        <a:solidFill>
                          <a:srgbClr val="2FEE35"/>
                        </a:solidFill>
                        <a:latin typeface="Cambria Math" panose="02040503050406030204" pitchFamily="18" charset="0"/>
                        <a:ea typeface="Cambria Math" panose="02040503050406030204" pitchFamily="18" charset="0"/>
                        <a:cs typeface="Calibri" panose="020F0502020204030204" pitchFamily="34" charset="0"/>
                      </a:rPr>
                      <m:t>λ</m:t>
                    </m:r>
                    <m:r>
                      <a:rPr lang="en-US" sz="1400" b="0" i="0" smtClean="0">
                        <a:solidFill>
                          <a:srgbClr val="2FEE35"/>
                        </a:solidFill>
                        <a:latin typeface="Cambria Math" panose="02040503050406030204" pitchFamily="18" charset="0"/>
                        <a:cs typeface="Calibri" panose="020F0502020204030204" pitchFamily="34" charset="0"/>
                      </a:rPr>
                      <m:t>)</m:t>
                    </m:r>
                  </m:oMath>
                </a14:m>
                <a:endParaRPr lang="en-US" sz="1400" dirty="0">
                  <a:solidFill>
                    <a:srgbClr val="2FEE35"/>
                  </a:solidFill>
                  <a:latin typeface="Calibri" panose="020F0502020204030204" pitchFamily="34" charset="0"/>
                  <a:cs typeface="Calibri" panose="020F0502020204030204" pitchFamily="34" charset="0"/>
                </a:endParaRPr>
              </a:p>
            </p:txBody>
          </p:sp>
        </mc:Choice>
        <mc:Fallback xmlns="">
          <p:sp>
            <p:nvSpPr>
              <p:cNvPr id="27" name="TextBox 26">
                <a:extLst>
                  <a:ext uri="{FF2B5EF4-FFF2-40B4-BE49-F238E27FC236}">
                    <a16:creationId xmlns:a16="http://schemas.microsoft.com/office/drawing/2014/main" id="{C33BE973-802D-5948-934E-B96CB5478769}"/>
                  </a:ext>
                </a:extLst>
              </p:cNvPr>
              <p:cNvSpPr txBox="1">
                <a:spLocks noRot="1" noChangeAspect="1" noMove="1" noResize="1" noEditPoints="1" noAdjustHandles="1" noChangeArrowheads="1" noChangeShapeType="1" noTextEdit="1"/>
              </p:cNvSpPr>
              <p:nvPr/>
            </p:nvSpPr>
            <p:spPr>
              <a:xfrm>
                <a:off x="3164588" y="1549797"/>
                <a:ext cx="2081127" cy="307777"/>
              </a:xfrm>
              <a:prstGeom prst="rect">
                <a:avLst/>
              </a:prstGeom>
              <a:blipFill>
                <a:blip r:embed="rId3"/>
                <a:stretch>
                  <a:fillRect l="-606" t="-4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84D31F7-93DA-FB46-9634-1E5B20B80ACB}"/>
                  </a:ext>
                </a:extLst>
              </p:cNvPr>
              <p:cNvSpPr txBox="1">
                <a:spLocks noChangeAspect="1"/>
              </p:cNvSpPr>
              <p:nvPr/>
            </p:nvSpPr>
            <p:spPr>
              <a:xfrm>
                <a:off x="4205152" y="2888136"/>
                <a:ext cx="1939289" cy="307777"/>
              </a:xfrm>
              <a:prstGeom prst="rect">
                <a:avLst/>
              </a:prstGeom>
              <a:noFill/>
            </p:spPr>
            <p:txBody>
              <a:bodyPr wrap="square" rtlCol="0">
                <a:spAutoFit/>
              </a:bodyPr>
              <a:lstStyle/>
              <a:p>
                <a:r>
                  <a:rPr lang="en-US" sz="1400" dirty="0">
                    <a:solidFill>
                      <a:srgbClr val="FF7B00"/>
                    </a:solidFill>
                    <a:latin typeface="Avenir Book" panose="02000503020000020003" pitchFamily="2" charset="0"/>
                    <a:cs typeface="Calibri" panose="020F0502020204030204" pitchFamily="34" charset="0"/>
                  </a:rPr>
                  <a:t>Photopic vision </a:t>
                </a:r>
                <a14:m>
                  <m:oMath xmlns:m="http://schemas.openxmlformats.org/officeDocument/2006/math">
                    <m:r>
                      <m:rPr>
                        <m:sty m:val="p"/>
                      </m:rPr>
                      <a:rPr lang="en-US" sz="1400" b="0" i="0" smtClean="0">
                        <a:solidFill>
                          <a:srgbClr val="FF7B00"/>
                        </a:solidFill>
                        <a:latin typeface="Cambria Math" panose="02040503050406030204" pitchFamily="18" charset="0"/>
                        <a:cs typeface="Calibri" panose="020F0502020204030204" pitchFamily="34" charset="0"/>
                      </a:rPr>
                      <m:t>V</m:t>
                    </m:r>
                    <m:r>
                      <a:rPr lang="en-US" sz="1400" b="0" i="0" smtClean="0">
                        <a:solidFill>
                          <a:srgbClr val="FF7B00"/>
                        </a:solidFill>
                        <a:latin typeface="Cambria Math" panose="02040503050406030204" pitchFamily="18" charset="0"/>
                        <a:cs typeface="Calibri" panose="020F0502020204030204" pitchFamily="34" charset="0"/>
                      </a:rPr>
                      <m:t>(</m:t>
                    </m:r>
                    <m:r>
                      <m:rPr>
                        <m:sty m:val="p"/>
                      </m:rPr>
                      <a:rPr lang="en-US" sz="1400" b="0" i="0" smtClean="0">
                        <a:solidFill>
                          <a:srgbClr val="FF7B00"/>
                        </a:solidFill>
                        <a:latin typeface="Cambria Math" panose="02040503050406030204" pitchFamily="18" charset="0"/>
                        <a:ea typeface="Cambria Math" panose="02040503050406030204" pitchFamily="18" charset="0"/>
                        <a:cs typeface="Calibri" panose="020F0502020204030204" pitchFamily="34" charset="0"/>
                      </a:rPr>
                      <m:t>λ</m:t>
                    </m:r>
                    <m:r>
                      <a:rPr lang="en-US" sz="1400" b="0" i="0" smtClean="0">
                        <a:solidFill>
                          <a:srgbClr val="FF7B00"/>
                        </a:solidFill>
                        <a:latin typeface="Cambria Math" panose="02040503050406030204" pitchFamily="18" charset="0"/>
                        <a:cs typeface="Calibri" panose="020F0502020204030204" pitchFamily="34" charset="0"/>
                      </a:rPr>
                      <m:t>)</m:t>
                    </m:r>
                  </m:oMath>
                </a14:m>
                <a:endParaRPr lang="en-US" sz="1400" dirty="0">
                  <a:solidFill>
                    <a:srgbClr val="FF7B00"/>
                  </a:solidFill>
                  <a:latin typeface="Calibri" panose="020F0502020204030204" pitchFamily="34" charset="0"/>
                  <a:cs typeface="Calibri" panose="020F0502020204030204" pitchFamily="34" charset="0"/>
                </a:endParaRPr>
              </a:p>
            </p:txBody>
          </p:sp>
        </mc:Choice>
        <mc:Fallback xmlns="">
          <p:sp>
            <p:nvSpPr>
              <p:cNvPr id="28" name="TextBox 27">
                <a:extLst>
                  <a:ext uri="{FF2B5EF4-FFF2-40B4-BE49-F238E27FC236}">
                    <a16:creationId xmlns:a16="http://schemas.microsoft.com/office/drawing/2014/main" id="{384D31F7-93DA-FB46-9634-1E5B20B80ACB}"/>
                  </a:ext>
                </a:extLst>
              </p:cNvPr>
              <p:cNvSpPr txBox="1">
                <a:spLocks noRot="1" noChangeAspect="1" noMove="1" noResize="1" noEditPoints="1" noAdjustHandles="1" noChangeArrowheads="1" noChangeShapeType="1" noTextEdit="1"/>
              </p:cNvSpPr>
              <p:nvPr/>
            </p:nvSpPr>
            <p:spPr>
              <a:xfrm>
                <a:off x="4205152" y="2888136"/>
                <a:ext cx="1939289" cy="307777"/>
              </a:xfrm>
              <a:prstGeom prst="rect">
                <a:avLst/>
              </a:prstGeom>
              <a:blipFill>
                <a:blip r:embed="rId4"/>
                <a:stretch>
                  <a:fillRect l="-649"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688E4802-09CA-614D-91B6-A256D20E6D11}"/>
                  </a:ext>
                </a:extLst>
              </p:cNvPr>
              <p:cNvSpPr txBox="1">
                <a:spLocks noChangeAspect="1"/>
              </p:cNvSpPr>
              <p:nvPr/>
            </p:nvSpPr>
            <p:spPr>
              <a:xfrm>
                <a:off x="3620317" y="2320183"/>
                <a:ext cx="1939290" cy="307777"/>
              </a:xfrm>
              <a:prstGeom prst="rect">
                <a:avLst/>
              </a:prstGeom>
              <a:noFill/>
            </p:spPr>
            <p:txBody>
              <a:bodyPr wrap="square" rtlCol="0">
                <a:spAutoFit/>
              </a:bodyPr>
              <a:lstStyle/>
              <a:p>
                <a:r>
                  <a:rPr lang="en-US" sz="1400" dirty="0">
                    <a:latin typeface="Avenir Book" panose="02000503020000020003" pitchFamily="2" charset="0"/>
                    <a:cs typeface="Calibri" panose="020F0502020204030204" pitchFamily="34" charset="0"/>
                  </a:rPr>
                  <a:t>Mesopic vision </a:t>
                </a:r>
                <a14:m>
                  <m:oMath xmlns:m="http://schemas.openxmlformats.org/officeDocument/2006/math">
                    <m:sSub>
                      <m:sSubPr>
                        <m:ctrlPr>
                          <a:rPr lang="en-US" sz="1400" b="0" i="1" smtClean="0">
                            <a:latin typeface="Cambria Math" panose="02040503050406030204" pitchFamily="18" charset="0"/>
                            <a:cs typeface="Calibri" panose="020F0502020204030204" pitchFamily="34" charset="0"/>
                          </a:rPr>
                        </m:ctrlPr>
                      </m:sSubPr>
                      <m:e>
                        <m:r>
                          <m:rPr>
                            <m:sty m:val="p"/>
                          </m:rPr>
                          <a:rPr lang="en-US" sz="1400" b="0" i="0" smtClean="0">
                            <a:latin typeface="Cambria Math" panose="02040503050406030204" pitchFamily="18" charset="0"/>
                            <a:cs typeface="Calibri" panose="020F0502020204030204" pitchFamily="34" charset="0"/>
                          </a:rPr>
                          <m:t>V</m:t>
                        </m:r>
                      </m:e>
                      <m:sub>
                        <m:r>
                          <a:rPr lang="en-US" sz="1400" b="0" i="1" smtClean="0">
                            <a:latin typeface="Cambria Math" panose="02040503050406030204" pitchFamily="18" charset="0"/>
                            <a:cs typeface="Calibri" panose="020F0502020204030204" pitchFamily="34" charset="0"/>
                          </a:rPr>
                          <m:t>𝑀</m:t>
                        </m:r>
                      </m:sub>
                    </m:sSub>
                    <m:r>
                      <a:rPr lang="en-US" sz="1400" b="0" i="0" smtClean="0">
                        <a:latin typeface="Cambria Math" panose="02040503050406030204" pitchFamily="18" charset="0"/>
                        <a:cs typeface="Calibri" panose="020F0502020204030204" pitchFamily="34" charset="0"/>
                      </a:rPr>
                      <m:t>(</m:t>
                    </m:r>
                    <m:r>
                      <m:rPr>
                        <m:sty m:val="p"/>
                      </m:rPr>
                      <a:rPr lang="en-US" sz="1400" b="0" i="0" smtClean="0">
                        <a:latin typeface="Cambria Math" panose="02040503050406030204" pitchFamily="18" charset="0"/>
                        <a:ea typeface="Cambria Math" panose="02040503050406030204" pitchFamily="18" charset="0"/>
                        <a:cs typeface="Calibri" panose="020F0502020204030204" pitchFamily="34" charset="0"/>
                      </a:rPr>
                      <m:t>λ</m:t>
                    </m:r>
                    <m:r>
                      <a:rPr lang="en-US" sz="1400" b="0" i="0" smtClean="0">
                        <a:latin typeface="Cambria Math" panose="02040503050406030204" pitchFamily="18" charset="0"/>
                        <a:cs typeface="Calibri" panose="020F0502020204030204" pitchFamily="34" charset="0"/>
                      </a:rPr>
                      <m:t>)</m:t>
                    </m:r>
                  </m:oMath>
                </a14:m>
                <a:endParaRPr lang="en-US" sz="1400" dirty="0">
                  <a:latin typeface="Calibri" panose="020F0502020204030204" pitchFamily="34" charset="0"/>
                  <a:cs typeface="Calibri" panose="020F0502020204030204" pitchFamily="34" charset="0"/>
                </a:endParaRPr>
              </a:p>
            </p:txBody>
          </p:sp>
        </mc:Choice>
        <mc:Fallback xmlns="">
          <p:sp>
            <p:nvSpPr>
              <p:cNvPr id="29" name="TextBox 28">
                <a:extLst>
                  <a:ext uri="{FF2B5EF4-FFF2-40B4-BE49-F238E27FC236}">
                    <a16:creationId xmlns:a16="http://schemas.microsoft.com/office/drawing/2014/main" id="{688E4802-09CA-614D-91B6-A256D20E6D11}"/>
                  </a:ext>
                </a:extLst>
              </p:cNvPr>
              <p:cNvSpPr txBox="1">
                <a:spLocks noRot="1" noChangeAspect="1" noMove="1" noResize="1" noEditPoints="1" noAdjustHandles="1" noChangeArrowheads="1" noChangeShapeType="1" noTextEdit="1"/>
              </p:cNvSpPr>
              <p:nvPr/>
            </p:nvSpPr>
            <p:spPr>
              <a:xfrm>
                <a:off x="3620317" y="2320183"/>
                <a:ext cx="1939290" cy="307777"/>
              </a:xfrm>
              <a:prstGeom prst="rect">
                <a:avLst/>
              </a:prstGeom>
              <a:blipFill>
                <a:blip r:embed="rId5"/>
                <a:stretch>
                  <a:fillRect l="-649" t="-4000" b="-20000"/>
                </a:stretch>
              </a:blipFill>
            </p:spPr>
            <p:txBody>
              <a:bodyPr/>
              <a:lstStyle/>
              <a:p>
                <a:r>
                  <a:rPr lang="en-US">
                    <a:noFill/>
                  </a:rPr>
                  <a:t> </a:t>
                </a:r>
              </a:p>
            </p:txBody>
          </p:sp>
        </mc:Fallback>
      </mc:AlternateContent>
      <p:sp>
        <p:nvSpPr>
          <p:cNvPr id="3" name="Freeform 2">
            <a:extLst>
              <a:ext uri="{FF2B5EF4-FFF2-40B4-BE49-F238E27FC236}">
                <a16:creationId xmlns:a16="http://schemas.microsoft.com/office/drawing/2014/main" id="{9FE6951D-903B-004B-9056-17166E14AA9B}"/>
              </a:ext>
            </a:extLst>
          </p:cNvPr>
          <p:cNvSpPr/>
          <p:nvPr/>
        </p:nvSpPr>
        <p:spPr>
          <a:xfrm>
            <a:off x="1288597" y="3100712"/>
            <a:ext cx="4449261" cy="375056"/>
          </a:xfrm>
          <a:custGeom>
            <a:avLst/>
            <a:gdLst>
              <a:gd name="connsiteX0" fmla="*/ 0 w 4535178"/>
              <a:gd name="connsiteY0" fmla="*/ 362622 h 375056"/>
              <a:gd name="connsiteX1" fmla="*/ 177970 w 4535178"/>
              <a:gd name="connsiteY1" fmla="*/ 374896 h 375056"/>
              <a:gd name="connsiteX2" fmla="*/ 374351 w 4535178"/>
              <a:gd name="connsiteY2" fmla="*/ 368759 h 375056"/>
              <a:gd name="connsiteX3" fmla="*/ 558459 w 4535178"/>
              <a:gd name="connsiteY3" fmla="*/ 356485 h 375056"/>
              <a:gd name="connsiteX4" fmla="*/ 724155 w 4535178"/>
              <a:gd name="connsiteY4" fmla="*/ 350348 h 375056"/>
              <a:gd name="connsiteX5" fmla="*/ 969632 w 4535178"/>
              <a:gd name="connsiteY5" fmla="*/ 338074 h 375056"/>
              <a:gd name="connsiteX6" fmla="*/ 1196698 w 4535178"/>
              <a:gd name="connsiteY6" fmla="*/ 325800 h 375056"/>
              <a:gd name="connsiteX7" fmla="*/ 1411489 w 4535178"/>
              <a:gd name="connsiteY7" fmla="*/ 295116 h 375056"/>
              <a:gd name="connsiteX8" fmla="*/ 1626281 w 4535178"/>
              <a:gd name="connsiteY8" fmla="*/ 233747 h 375056"/>
              <a:gd name="connsiteX9" fmla="*/ 1841073 w 4535178"/>
              <a:gd name="connsiteY9" fmla="*/ 135556 h 375056"/>
              <a:gd name="connsiteX10" fmla="*/ 2049728 w 4535178"/>
              <a:gd name="connsiteY10" fmla="*/ 49639 h 375056"/>
              <a:gd name="connsiteX11" fmla="*/ 2209288 w 4535178"/>
              <a:gd name="connsiteY11" fmla="*/ 18955 h 375056"/>
              <a:gd name="connsiteX12" fmla="*/ 2356574 w 4535178"/>
              <a:gd name="connsiteY12" fmla="*/ 544 h 375056"/>
              <a:gd name="connsiteX13" fmla="*/ 2546818 w 4535178"/>
              <a:gd name="connsiteY13" fmla="*/ 6681 h 375056"/>
              <a:gd name="connsiteX14" fmla="*/ 2718652 w 4535178"/>
              <a:gd name="connsiteY14" fmla="*/ 25092 h 375056"/>
              <a:gd name="connsiteX15" fmla="*/ 2908896 w 4535178"/>
              <a:gd name="connsiteY15" fmla="*/ 61913 h 375056"/>
              <a:gd name="connsiteX16" fmla="*/ 3056182 w 4535178"/>
              <a:gd name="connsiteY16" fmla="*/ 104872 h 375056"/>
              <a:gd name="connsiteX17" fmla="*/ 3209605 w 4535178"/>
              <a:gd name="connsiteY17" fmla="*/ 141693 h 375056"/>
              <a:gd name="connsiteX18" fmla="*/ 3375302 w 4535178"/>
              <a:gd name="connsiteY18" fmla="*/ 196925 h 375056"/>
              <a:gd name="connsiteX19" fmla="*/ 3540998 w 4535178"/>
              <a:gd name="connsiteY19" fmla="*/ 239884 h 375056"/>
              <a:gd name="connsiteX20" fmla="*/ 3718969 w 4535178"/>
              <a:gd name="connsiteY20" fmla="*/ 288979 h 375056"/>
              <a:gd name="connsiteX21" fmla="*/ 3890802 w 4535178"/>
              <a:gd name="connsiteY21" fmla="*/ 319663 h 375056"/>
              <a:gd name="connsiteX22" fmla="*/ 4130142 w 4535178"/>
              <a:gd name="connsiteY22" fmla="*/ 344211 h 375056"/>
              <a:gd name="connsiteX23" fmla="*/ 4338797 w 4535178"/>
              <a:gd name="connsiteY23" fmla="*/ 362622 h 375056"/>
              <a:gd name="connsiteX24" fmla="*/ 4535178 w 4535178"/>
              <a:gd name="connsiteY24" fmla="*/ 368759 h 37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35178" h="375056">
                <a:moveTo>
                  <a:pt x="0" y="362622"/>
                </a:moveTo>
                <a:cubicBezTo>
                  <a:pt x="57789" y="368247"/>
                  <a:pt x="115578" y="373873"/>
                  <a:pt x="177970" y="374896"/>
                </a:cubicBezTo>
                <a:cubicBezTo>
                  <a:pt x="240362" y="375919"/>
                  <a:pt x="310936" y="371828"/>
                  <a:pt x="374351" y="368759"/>
                </a:cubicBezTo>
                <a:cubicBezTo>
                  <a:pt x="437766" y="365691"/>
                  <a:pt x="500158" y="359554"/>
                  <a:pt x="558459" y="356485"/>
                </a:cubicBezTo>
                <a:cubicBezTo>
                  <a:pt x="616760" y="353416"/>
                  <a:pt x="724155" y="350348"/>
                  <a:pt x="724155" y="350348"/>
                </a:cubicBezTo>
                <a:lnTo>
                  <a:pt x="969632" y="338074"/>
                </a:lnTo>
                <a:cubicBezTo>
                  <a:pt x="1048389" y="333983"/>
                  <a:pt x="1123055" y="332960"/>
                  <a:pt x="1196698" y="325800"/>
                </a:cubicBezTo>
                <a:cubicBezTo>
                  <a:pt x="1270341" y="318640"/>
                  <a:pt x="1339892" y="310458"/>
                  <a:pt x="1411489" y="295116"/>
                </a:cubicBezTo>
                <a:cubicBezTo>
                  <a:pt x="1483086" y="279774"/>
                  <a:pt x="1554684" y="260340"/>
                  <a:pt x="1626281" y="233747"/>
                </a:cubicBezTo>
                <a:cubicBezTo>
                  <a:pt x="1697878" y="207154"/>
                  <a:pt x="1770499" y="166241"/>
                  <a:pt x="1841073" y="135556"/>
                </a:cubicBezTo>
                <a:cubicBezTo>
                  <a:pt x="1911647" y="104871"/>
                  <a:pt x="1988359" y="69072"/>
                  <a:pt x="2049728" y="49639"/>
                </a:cubicBezTo>
                <a:cubicBezTo>
                  <a:pt x="2111097" y="30206"/>
                  <a:pt x="2158147" y="27137"/>
                  <a:pt x="2209288" y="18955"/>
                </a:cubicBezTo>
                <a:cubicBezTo>
                  <a:pt x="2260429" y="10773"/>
                  <a:pt x="2300319" y="2590"/>
                  <a:pt x="2356574" y="544"/>
                </a:cubicBezTo>
                <a:cubicBezTo>
                  <a:pt x="2412829" y="-1502"/>
                  <a:pt x="2486472" y="2590"/>
                  <a:pt x="2546818" y="6681"/>
                </a:cubicBezTo>
                <a:cubicBezTo>
                  <a:pt x="2607164" y="10772"/>
                  <a:pt x="2658306" y="15887"/>
                  <a:pt x="2718652" y="25092"/>
                </a:cubicBezTo>
                <a:cubicBezTo>
                  <a:pt x="2778998" y="34297"/>
                  <a:pt x="2852641" y="48616"/>
                  <a:pt x="2908896" y="61913"/>
                </a:cubicBezTo>
                <a:cubicBezTo>
                  <a:pt x="2965151" y="75210"/>
                  <a:pt x="3006064" y="91575"/>
                  <a:pt x="3056182" y="104872"/>
                </a:cubicBezTo>
                <a:cubicBezTo>
                  <a:pt x="3106300" y="118169"/>
                  <a:pt x="3156419" y="126351"/>
                  <a:pt x="3209605" y="141693"/>
                </a:cubicBezTo>
                <a:cubicBezTo>
                  <a:pt x="3262791" y="157035"/>
                  <a:pt x="3320070" y="180560"/>
                  <a:pt x="3375302" y="196925"/>
                </a:cubicBezTo>
                <a:cubicBezTo>
                  <a:pt x="3430534" y="213290"/>
                  <a:pt x="3540998" y="239884"/>
                  <a:pt x="3540998" y="239884"/>
                </a:cubicBezTo>
                <a:cubicBezTo>
                  <a:pt x="3598276" y="255226"/>
                  <a:pt x="3660668" y="275682"/>
                  <a:pt x="3718969" y="288979"/>
                </a:cubicBezTo>
                <a:cubicBezTo>
                  <a:pt x="3777270" y="302275"/>
                  <a:pt x="3822273" y="310458"/>
                  <a:pt x="3890802" y="319663"/>
                </a:cubicBezTo>
                <a:cubicBezTo>
                  <a:pt x="3959331" y="328868"/>
                  <a:pt x="4130142" y="344211"/>
                  <a:pt x="4130142" y="344211"/>
                </a:cubicBezTo>
                <a:cubicBezTo>
                  <a:pt x="4204808" y="351371"/>
                  <a:pt x="4271291" y="358531"/>
                  <a:pt x="4338797" y="362622"/>
                </a:cubicBezTo>
                <a:cubicBezTo>
                  <a:pt x="4406303" y="366713"/>
                  <a:pt x="4470740" y="367736"/>
                  <a:pt x="4535178" y="368759"/>
                </a:cubicBezTo>
              </a:path>
            </a:pathLst>
          </a:custGeom>
          <a:noFill/>
          <a:ln w="28575">
            <a:solidFill>
              <a:srgbClr val="FF7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FB5124E9-3B35-1743-974D-184192DE7A4E}"/>
              </a:ext>
            </a:extLst>
          </p:cNvPr>
          <p:cNvSpPr/>
          <p:nvPr/>
        </p:nvSpPr>
        <p:spPr>
          <a:xfrm>
            <a:off x="1274278" y="1641817"/>
            <a:ext cx="4449261" cy="1826890"/>
          </a:xfrm>
          <a:custGeom>
            <a:avLst/>
            <a:gdLst>
              <a:gd name="connsiteX0" fmla="*/ 0 w 4449261"/>
              <a:gd name="connsiteY0" fmla="*/ 1799981 h 1826890"/>
              <a:gd name="connsiteX1" fmla="*/ 208655 w 4449261"/>
              <a:gd name="connsiteY1" fmla="*/ 1738612 h 1826890"/>
              <a:gd name="connsiteX2" fmla="*/ 337530 w 4449261"/>
              <a:gd name="connsiteY2" fmla="*/ 1603600 h 1826890"/>
              <a:gd name="connsiteX3" fmla="*/ 490953 w 4449261"/>
              <a:gd name="connsiteY3" fmla="*/ 1419493 h 1826890"/>
              <a:gd name="connsiteX4" fmla="*/ 767114 w 4449261"/>
              <a:gd name="connsiteY4" fmla="*/ 1020593 h 1826890"/>
              <a:gd name="connsiteX5" fmla="*/ 1202834 w 4449261"/>
              <a:gd name="connsiteY5" fmla="*/ 449860 h 1826890"/>
              <a:gd name="connsiteX6" fmla="*/ 1460585 w 4449261"/>
              <a:gd name="connsiteY6" fmla="*/ 130741 h 1826890"/>
              <a:gd name="connsiteX7" fmla="*/ 1607871 w 4449261"/>
              <a:gd name="connsiteY7" fmla="*/ 26413 h 1826890"/>
              <a:gd name="connsiteX8" fmla="*/ 1742883 w 4449261"/>
              <a:gd name="connsiteY8" fmla="*/ 1866 h 1826890"/>
              <a:gd name="connsiteX9" fmla="*/ 1834936 w 4449261"/>
              <a:gd name="connsiteY9" fmla="*/ 63235 h 1826890"/>
              <a:gd name="connsiteX10" fmla="*/ 1939264 w 4449261"/>
              <a:gd name="connsiteY10" fmla="*/ 173699 h 1826890"/>
              <a:gd name="connsiteX11" fmla="*/ 2049728 w 4449261"/>
              <a:gd name="connsiteY11" fmla="*/ 333259 h 1826890"/>
              <a:gd name="connsiteX12" fmla="*/ 2154056 w 4449261"/>
              <a:gd name="connsiteY12" fmla="*/ 535777 h 1826890"/>
              <a:gd name="connsiteX13" fmla="*/ 2301342 w 4449261"/>
              <a:gd name="connsiteY13" fmla="*/ 811938 h 1826890"/>
              <a:gd name="connsiteX14" fmla="*/ 2430217 w 4449261"/>
              <a:gd name="connsiteY14" fmla="*/ 1051278 h 1826890"/>
              <a:gd name="connsiteX15" fmla="*/ 2589777 w 4449261"/>
              <a:gd name="connsiteY15" fmla="*/ 1302891 h 1826890"/>
              <a:gd name="connsiteX16" fmla="*/ 2755473 w 4449261"/>
              <a:gd name="connsiteY16" fmla="*/ 1536094 h 1826890"/>
              <a:gd name="connsiteX17" fmla="*/ 3099140 w 4449261"/>
              <a:gd name="connsiteY17" fmla="*/ 1750886 h 1826890"/>
              <a:gd name="connsiteX18" fmla="*/ 3387575 w 4449261"/>
              <a:gd name="connsiteY18" fmla="*/ 1799981 h 1826890"/>
              <a:gd name="connsiteX19" fmla="*/ 3860118 w 4449261"/>
              <a:gd name="connsiteY19" fmla="*/ 1824529 h 1826890"/>
              <a:gd name="connsiteX20" fmla="*/ 4449261 w 4449261"/>
              <a:gd name="connsiteY20" fmla="*/ 1824529 h 182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49261" h="1826890">
                <a:moveTo>
                  <a:pt x="0" y="1799981"/>
                </a:moveTo>
                <a:cubicBezTo>
                  <a:pt x="76200" y="1785661"/>
                  <a:pt x="152400" y="1771342"/>
                  <a:pt x="208655" y="1738612"/>
                </a:cubicBezTo>
                <a:cubicBezTo>
                  <a:pt x="264910" y="1705882"/>
                  <a:pt x="290480" y="1656786"/>
                  <a:pt x="337530" y="1603600"/>
                </a:cubicBezTo>
                <a:cubicBezTo>
                  <a:pt x="384580" y="1550414"/>
                  <a:pt x="419356" y="1516661"/>
                  <a:pt x="490953" y="1419493"/>
                </a:cubicBezTo>
                <a:cubicBezTo>
                  <a:pt x="562550" y="1322325"/>
                  <a:pt x="648467" y="1182198"/>
                  <a:pt x="767114" y="1020593"/>
                </a:cubicBezTo>
                <a:cubicBezTo>
                  <a:pt x="885761" y="858987"/>
                  <a:pt x="1087256" y="598169"/>
                  <a:pt x="1202834" y="449860"/>
                </a:cubicBezTo>
                <a:cubicBezTo>
                  <a:pt x="1318412" y="301551"/>
                  <a:pt x="1393079" y="201315"/>
                  <a:pt x="1460585" y="130741"/>
                </a:cubicBezTo>
                <a:cubicBezTo>
                  <a:pt x="1528091" y="60167"/>
                  <a:pt x="1560821" y="47892"/>
                  <a:pt x="1607871" y="26413"/>
                </a:cubicBezTo>
                <a:cubicBezTo>
                  <a:pt x="1654921" y="4934"/>
                  <a:pt x="1705039" y="-4271"/>
                  <a:pt x="1742883" y="1866"/>
                </a:cubicBezTo>
                <a:cubicBezTo>
                  <a:pt x="1780727" y="8003"/>
                  <a:pt x="1802206" y="34596"/>
                  <a:pt x="1834936" y="63235"/>
                </a:cubicBezTo>
                <a:cubicBezTo>
                  <a:pt x="1867666" y="91874"/>
                  <a:pt x="1903465" y="128695"/>
                  <a:pt x="1939264" y="173699"/>
                </a:cubicBezTo>
                <a:cubicBezTo>
                  <a:pt x="1975063" y="218703"/>
                  <a:pt x="2013929" y="272913"/>
                  <a:pt x="2049728" y="333259"/>
                </a:cubicBezTo>
                <a:cubicBezTo>
                  <a:pt x="2085527" y="393605"/>
                  <a:pt x="2112120" y="455997"/>
                  <a:pt x="2154056" y="535777"/>
                </a:cubicBezTo>
                <a:cubicBezTo>
                  <a:pt x="2195992" y="615557"/>
                  <a:pt x="2301342" y="811938"/>
                  <a:pt x="2301342" y="811938"/>
                </a:cubicBezTo>
                <a:cubicBezTo>
                  <a:pt x="2347369" y="897855"/>
                  <a:pt x="2382144" y="969452"/>
                  <a:pt x="2430217" y="1051278"/>
                </a:cubicBezTo>
                <a:cubicBezTo>
                  <a:pt x="2478290" y="1133104"/>
                  <a:pt x="2535568" y="1222088"/>
                  <a:pt x="2589777" y="1302891"/>
                </a:cubicBezTo>
                <a:cubicBezTo>
                  <a:pt x="2643986" y="1383694"/>
                  <a:pt x="2670579" y="1461428"/>
                  <a:pt x="2755473" y="1536094"/>
                </a:cubicBezTo>
                <a:cubicBezTo>
                  <a:pt x="2840367" y="1610760"/>
                  <a:pt x="2993790" y="1706905"/>
                  <a:pt x="3099140" y="1750886"/>
                </a:cubicBezTo>
                <a:cubicBezTo>
                  <a:pt x="3204490" y="1794867"/>
                  <a:pt x="3260745" y="1787707"/>
                  <a:pt x="3387575" y="1799981"/>
                </a:cubicBezTo>
                <a:cubicBezTo>
                  <a:pt x="3514405" y="1812255"/>
                  <a:pt x="3683170" y="1820438"/>
                  <a:pt x="3860118" y="1824529"/>
                </a:cubicBezTo>
                <a:cubicBezTo>
                  <a:pt x="4037066" y="1828620"/>
                  <a:pt x="4243163" y="1826574"/>
                  <a:pt x="4449261" y="1824529"/>
                </a:cubicBezTo>
              </a:path>
            </a:pathLst>
          </a:custGeom>
          <a:noFill/>
          <a:ln w="28575">
            <a:solidFill>
              <a:srgbClr val="2FEE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58FCE408-D96A-424C-80AF-2DDEB748430B}"/>
              </a:ext>
            </a:extLst>
          </p:cNvPr>
          <p:cNvSpPr/>
          <p:nvPr/>
        </p:nvSpPr>
        <p:spPr>
          <a:xfrm>
            <a:off x="1274278" y="2465190"/>
            <a:ext cx="4449261" cy="1013430"/>
          </a:xfrm>
          <a:custGeom>
            <a:avLst/>
            <a:gdLst>
              <a:gd name="connsiteX0" fmla="*/ 0 w 4535178"/>
              <a:gd name="connsiteY0" fmla="*/ 995019 h 1013430"/>
              <a:gd name="connsiteX1" fmla="*/ 233202 w 4535178"/>
              <a:gd name="connsiteY1" fmla="*/ 952061 h 1013430"/>
              <a:gd name="connsiteX2" fmla="*/ 447994 w 4535178"/>
              <a:gd name="connsiteY2" fmla="*/ 823185 h 1013430"/>
              <a:gd name="connsiteX3" fmla="*/ 693471 w 4535178"/>
              <a:gd name="connsiteY3" fmla="*/ 639078 h 1013430"/>
              <a:gd name="connsiteX4" fmla="*/ 926673 w 4535178"/>
              <a:gd name="connsiteY4" fmla="*/ 479518 h 1013430"/>
              <a:gd name="connsiteX5" fmla="*/ 1215108 w 4535178"/>
              <a:gd name="connsiteY5" fmla="*/ 277000 h 1013430"/>
              <a:gd name="connsiteX6" fmla="*/ 1521954 w 4535178"/>
              <a:gd name="connsiteY6" fmla="*/ 86756 h 1013430"/>
              <a:gd name="connsiteX7" fmla="*/ 1742883 w 4535178"/>
              <a:gd name="connsiteY7" fmla="*/ 839 h 1013430"/>
              <a:gd name="connsiteX8" fmla="*/ 1951538 w 4535178"/>
              <a:gd name="connsiteY8" fmla="*/ 49934 h 1013430"/>
              <a:gd name="connsiteX9" fmla="*/ 2135645 w 4535178"/>
              <a:gd name="connsiteY9" fmla="*/ 160399 h 1013430"/>
              <a:gd name="connsiteX10" fmla="*/ 2289068 w 4535178"/>
              <a:gd name="connsiteY10" fmla="*/ 313822 h 1013430"/>
              <a:gd name="connsiteX11" fmla="*/ 2436354 w 4535178"/>
              <a:gd name="connsiteY11" fmla="*/ 436560 h 1013430"/>
              <a:gd name="connsiteX12" fmla="*/ 2577503 w 4535178"/>
              <a:gd name="connsiteY12" fmla="*/ 565435 h 1013430"/>
              <a:gd name="connsiteX13" fmla="*/ 2822979 w 4535178"/>
              <a:gd name="connsiteY13" fmla="*/ 724995 h 1013430"/>
              <a:gd name="connsiteX14" fmla="*/ 3086867 w 4535178"/>
              <a:gd name="connsiteY14" fmla="*/ 835459 h 1013430"/>
              <a:gd name="connsiteX15" fmla="*/ 3387575 w 4535178"/>
              <a:gd name="connsiteY15" fmla="*/ 915239 h 1013430"/>
              <a:gd name="connsiteX16" fmla="*/ 3718969 w 4535178"/>
              <a:gd name="connsiteY16" fmla="*/ 964334 h 1013430"/>
              <a:gd name="connsiteX17" fmla="*/ 4074910 w 4535178"/>
              <a:gd name="connsiteY17" fmla="*/ 995019 h 1013430"/>
              <a:gd name="connsiteX18" fmla="*/ 4363345 w 4535178"/>
              <a:gd name="connsiteY18" fmla="*/ 1001156 h 1013430"/>
              <a:gd name="connsiteX19" fmla="*/ 4535178 w 4535178"/>
              <a:gd name="connsiteY19" fmla="*/ 1013430 h 101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35178" h="1013430">
                <a:moveTo>
                  <a:pt x="0" y="995019"/>
                </a:moveTo>
                <a:cubicBezTo>
                  <a:pt x="79268" y="987859"/>
                  <a:pt x="158536" y="980700"/>
                  <a:pt x="233202" y="952061"/>
                </a:cubicBezTo>
                <a:cubicBezTo>
                  <a:pt x="307868" y="923422"/>
                  <a:pt x="371283" y="875349"/>
                  <a:pt x="447994" y="823185"/>
                </a:cubicBezTo>
                <a:cubicBezTo>
                  <a:pt x="524705" y="771021"/>
                  <a:pt x="613691" y="696356"/>
                  <a:pt x="693471" y="639078"/>
                </a:cubicBezTo>
                <a:cubicBezTo>
                  <a:pt x="773251" y="581800"/>
                  <a:pt x="926673" y="479518"/>
                  <a:pt x="926673" y="479518"/>
                </a:cubicBezTo>
                <a:cubicBezTo>
                  <a:pt x="1013612" y="419172"/>
                  <a:pt x="1115895" y="342460"/>
                  <a:pt x="1215108" y="277000"/>
                </a:cubicBezTo>
                <a:cubicBezTo>
                  <a:pt x="1314321" y="211540"/>
                  <a:pt x="1433992" y="132783"/>
                  <a:pt x="1521954" y="86756"/>
                </a:cubicBezTo>
                <a:cubicBezTo>
                  <a:pt x="1609916" y="40729"/>
                  <a:pt x="1671286" y="6976"/>
                  <a:pt x="1742883" y="839"/>
                </a:cubicBezTo>
                <a:cubicBezTo>
                  <a:pt x="1814480" y="-5298"/>
                  <a:pt x="1886078" y="23341"/>
                  <a:pt x="1951538" y="49934"/>
                </a:cubicBezTo>
                <a:cubicBezTo>
                  <a:pt x="2016998" y="76527"/>
                  <a:pt x="2079390" y="116418"/>
                  <a:pt x="2135645" y="160399"/>
                </a:cubicBezTo>
                <a:cubicBezTo>
                  <a:pt x="2191900" y="204380"/>
                  <a:pt x="2238950" y="267795"/>
                  <a:pt x="2289068" y="313822"/>
                </a:cubicBezTo>
                <a:cubicBezTo>
                  <a:pt x="2339186" y="359849"/>
                  <a:pt x="2388281" y="394624"/>
                  <a:pt x="2436354" y="436560"/>
                </a:cubicBezTo>
                <a:cubicBezTo>
                  <a:pt x="2484427" y="478496"/>
                  <a:pt x="2513066" y="517363"/>
                  <a:pt x="2577503" y="565435"/>
                </a:cubicBezTo>
                <a:cubicBezTo>
                  <a:pt x="2641940" y="613507"/>
                  <a:pt x="2738085" y="679991"/>
                  <a:pt x="2822979" y="724995"/>
                </a:cubicBezTo>
                <a:cubicBezTo>
                  <a:pt x="2907873" y="769999"/>
                  <a:pt x="2992768" y="803752"/>
                  <a:pt x="3086867" y="835459"/>
                </a:cubicBezTo>
                <a:cubicBezTo>
                  <a:pt x="3180966" y="867166"/>
                  <a:pt x="3282225" y="893760"/>
                  <a:pt x="3387575" y="915239"/>
                </a:cubicBezTo>
                <a:cubicBezTo>
                  <a:pt x="3492925" y="936718"/>
                  <a:pt x="3604413" y="951037"/>
                  <a:pt x="3718969" y="964334"/>
                </a:cubicBezTo>
                <a:cubicBezTo>
                  <a:pt x="3833525" y="977631"/>
                  <a:pt x="3967514" y="988882"/>
                  <a:pt x="4074910" y="995019"/>
                </a:cubicBezTo>
                <a:cubicBezTo>
                  <a:pt x="4182306" y="1001156"/>
                  <a:pt x="4286634" y="998088"/>
                  <a:pt x="4363345" y="1001156"/>
                </a:cubicBezTo>
                <a:cubicBezTo>
                  <a:pt x="4440056" y="1004225"/>
                  <a:pt x="4487617" y="1008827"/>
                  <a:pt x="4535178" y="1013430"/>
                </a:cubicBezTo>
              </a:path>
            </a:pathLst>
          </a:custGeom>
          <a:noFill/>
          <a:ln w="2857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B2DDD2BB-F2E7-604B-88B7-6C6BE791DEE4}"/>
              </a:ext>
            </a:extLst>
          </p:cNvPr>
          <p:cNvPicPr>
            <a:picLocks noChangeAspect="1"/>
          </p:cNvPicPr>
          <p:nvPr/>
        </p:nvPicPr>
        <p:blipFill rotWithShape="1">
          <a:blip r:embed="rId6"/>
          <a:srcRect l="13390" t="59090" r="31387" b="30296"/>
          <a:stretch/>
        </p:blipFill>
        <p:spPr>
          <a:xfrm>
            <a:off x="1270981" y="3543093"/>
            <a:ext cx="4466877" cy="135667"/>
          </a:xfrm>
          <a:prstGeom prst="rect">
            <a:avLst/>
          </a:prstGeom>
        </p:spPr>
      </p:pic>
      <p:sp>
        <p:nvSpPr>
          <p:cNvPr id="34" name="TextBox 33">
            <a:extLst>
              <a:ext uri="{FF2B5EF4-FFF2-40B4-BE49-F238E27FC236}">
                <a16:creationId xmlns:a16="http://schemas.microsoft.com/office/drawing/2014/main" id="{CD96A4F3-7919-A748-B1E4-7EDF78C634B9}"/>
              </a:ext>
            </a:extLst>
          </p:cNvPr>
          <p:cNvSpPr txBox="1"/>
          <p:nvPr/>
        </p:nvSpPr>
        <p:spPr>
          <a:xfrm rot="16200000">
            <a:off x="20851" y="2385326"/>
            <a:ext cx="1858984" cy="307777"/>
          </a:xfrm>
          <a:prstGeom prst="rect">
            <a:avLst/>
          </a:prstGeom>
          <a:noFill/>
        </p:spPr>
        <p:txBody>
          <a:bodyPr wrap="square" rtlCol="0">
            <a:spAutoFit/>
          </a:bodyPr>
          <a:lstStyle/>
          <a:p>
            <a:r>
              <a:rPr lang="en-US" sz="1400" dirty="0">
                <a:latin typeface="Avenir Book" panose="02000503020000020003" pitchFamily="2" charset="0"/>
                <a:cs typeface="Calibri" panose="020F0502020204030204" pitchFamily="34" charset="0"/>
              </a:rPr>
              <a:t>Luminosity Function</a:t>
            </a:r>
          </a:p>
        </p:txBody>
      </p:sp>
      <p:pic>
        <p:nvPicPr>
          <p:cNvPr id="16" name="Picture 15" descr="Table&#10;&#10;Description automatically generated">
            <a:extLst>
              <a:ext uri="{FF2B5EF4-FFF2-40B4-BE49-F238E27FC236}">
                <a16:creationId xmlns:a16="http://schemas.microsoft.com/office/drawing/2014/main" id="{6C1063DC-1B78-804B-BD45-39D0D4901ED1}"/>
              </a:ext>
            </a:extLst>
          </p:cNvPr>
          <p:cNvPicPr>
            <a:picLocks noChangeAspect="1"/>
          </p:cNvPicPr>
          <p:nvPr/>
        </p:nvPicPr>
        <p:blipFill rotWithShape="1">
          <a:blip r:embed="rId7"/>
          <a:srcRect l="-1" r="82734"/>
          <a:stretch/>
        </p:blipFill>
        <p:spPr>
          <a:xfrm>
            <a:off x="2030429" y="4281541"/>
            <a:ext cx="918512" cy="1828800"/>
          </a:xfrm>
          <a:prstGeom prst="rect">
            <a:avLst/>
          </a:prstGeom>
        </p:spPr>
      </p:pic>
      <p:pic>
        <p:nvPicPr>
          <p:cNvPr id="17" name="Picture 16" descr="Table&#10;&#10;Description automatically generated">
            <a:extLst>
              <a:ext uri="{FF2B5EF4-FFF2-40B4-BE49-F238E27FC236}">
                <a16:creationId xmlns:a16="http://schemas.microsoft.com/office/drawing/2014/main" id="{F031B48E-C32D-6949-A797-A713F09D18D3}"/>
              </a:ext>
            </a:extLst>
          </p:cNvPr>
          <p:cNvPicPr>
            <a:picLocks noChangeAspect="1"/>
          </p:cNvPicPr>
          <p:nvPr/>
        </p:nvPicPr>
        <p:blipFill rotWithShape="1">
          <a:blip r:embed="rId7"/>
          <a:srcRect l="58663" r="25723"/>
          <a:stretch/>
        </p:blipFill>
        <p:spPr>
          <a:xfrm>
            <a:off x="3154680" y="4275837"/>
            <a:ext cx="830583" cy="1828800"/>
          </a:xfrm>
          <a:prstGeom prst="rect">
            <a:avLst/>
          </a:prstGeom>
        </p:spPr>
      </p:pic>
      <p:sp>
        <p:nvSpPr>
          <p:cNvPr id="2" name="Rounded Rectangle 1">
            <a:extLst>
              <a:ext uri="{FF2B5EF4-FFF2-40B4-BE49-F238E27FC236}">
                <a16:creationId xmlns:a16="http://schemas.microsoft.com/office/drawing/2014/main" id="{05E840AF-EFCE-7D4F-BF06-2090CAF28737}"/>
              </a:ext>
            </a:extLst>
          </p:cNvPr>
          <p:cNvSpPr/>
          <p:nvPr/>
        </p:nvSpPr>
        <p:spPr>
          <a:xfrm>
            <a:off x="1973279" y="4823460"/>
            <a:ext cx="2174723" cy="67437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11EEE8E4-F37F-334F-94F4-6394371A0BE3}"/>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100000"/>
                    </a14:imgEffect>
                    <a14:imgEffect>
                      <a14:saturation sat="0"/>
                    </a14:imgEffect>
                    <a14:imgEffect>
                      <a14:brightnessContrast bright="-75000"/>
                    </a14:imgEffect>
                  </a14:imgLayer>
                </a14:imgProps>
              </a:ext>
              <a:ext uri="{28A0092B-C50C-407E-A947-70E740481C1C}">
                <a14:useLocalDpi xmlns:a14="http://schemas.microsoft.com/office/drawing/2010/main" val="0"/>
              </a:ext>
            </a:extLst>
          </a:blip>
          <a:stretch>
            <a:fillRect/>
          </a:stretch>
        </p:blipFill>
        <p:spPr>
          <a:xfrm rot="5400000">
            <a:off x="8158746" y="4422971"/>
            <a:ext cx="2011680" cy="1508760"/>
          </a:xfrm>
          <a:prstGeom prst="rect">
            <a:avLst/>
          </a:prstGeom>
        </p:spPr>
      </p:pic>
      <p:pic>
        <p:nvPicPr>
          <p:cNvPr id="20" name="Picture 19">
            <a:extLst>
              <a:ext uri="{FF2B5EF4-FFF2-40B4-BE49-F238E27FC236}">
                <a16:creationId xmlns:a16="http://schemas.microsoft.com/office/drawing/2014/main" id="{070047EA-29CB-5241-B58E-A1E8CBFCB1B2}"/>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100000"/>
                    </a14:imgEffect>
                    <a14:imgEffect>
                      <a14:saturation sat="0"/>
                    </a14:imgEffect>
                    <a14:imgEffect>
                      <a14:brightnessContrast bright="-60000"/>
                    </a14:imgEffect>
                  </a14:imgLayer>
                </a14:imgProps>
              </a:ext>
              <a:ext uri="{28A0092B-C50C-407E-A947-70E740481C1C}">
                <a14:useLocalDpi xmlns:a14="http://schemas.microsoft.com/office/drawing/2010/main" val="0"/>
              </a:ext>
            </a:extLst>
          </a:blip>
          <a:stretch>
            <a:fillRect/>
          </a:stretch>
        </p:blipFill>
        <p:spPr>
          <a:xfrm rot="5400000">
            <a:off x="9889566" y="4422971"/>
            <a:ext cx="2011680" cy="1508760"/>
          </a:xfrm>
          <a:prstGeom prst="rect">
            <a:avLst/>
          </a:prstGeom>
        </p:spPr>
      </p:pic>
      <p:sp>
        <p:nvSpPr>
          <p:cNvPr id="21" name="TextBox 20">
            <a:extLst>
              <a:ext uri="{FF2B5EF4-FFF2-40B4-BE49-F238E27FC236}">
                <a16:creationId xmlns:a16="http://schemas.microsoft.com/office/drawing/2014/main" id="{851F4842-8EB2-B342-A19F-78610D290886}"/>
              </a:ext>
            </a:extLst>
          </p:cNvPr>
          <p:cNvSpPr txBox="1"/>
          <p:nvPr/>
        </p:nvSpPr>
        <p:spPr>
          <a:xfrm>
            <a:off x="8355146" y="5719887"/>
            <a:ext cx="1593635" cy="400110"/>
          </a:xfrm>
          <a:prstGeom prst="rect">
            <a:avLst/>
          </a:prstGeom>
          <a:noFill/>
        </p:spPr>
        <p:txBody>
          <a:bodyPr wrap="square" rtlCol="0">
            <a:spAutoFit/>
          </a:bodyPr>
          <a:lstStyle/>
          <a:p>
            <a:r>
              <a:rPr lang="en-US" sz="2000" dirty="0">
                <a:solidFill>
                  <a:schemeClr val="bg1"/>
                </a:solidFill>
                <a:latin typeface="Avenir Book" panose="02000503020000020003" pitchFamily="2" charset="0"/>
              </a:rPr>
              <a:t>15 min Later</a:t>
            </a:r>
          </a:p>
        </p:txBody>
      </p:sp>
      <p:sp>
        <p:nvSpPr>
          <p:cNvPr id="22" name="TextBox 21">
            <a:extLst>
              <a:ext uri="{FF2B5EF4-FFF2-40B4-BE49-F238E27FC236}">
                <a16:creationId xmlns:a16="http://schemas.microsoft.com/office/drawing/2014/main" id="{9449BE2A-B321-0848-9612-46B7D2C8AF33}"/>
              </a:ext>
            </a:extLst>
          </p:cNvPr>
          <p:cNvSpPr txBox="1"/>
          <p:nvPr/>
        </p:nvSpPr>
        <p:spPr>
          <a:xfrm>
            <a:off x="10085453" y="5714486"/>
            <a:ext cx="1593635" cy="400110"/>
          </a:xfrm>
          <a:prstGeom prst="rect">
            <a:avLst/>
          </a:prstGeom>
          <a:noFill/>
        </p:spPr>
        <p:txBody>
          <a:bodyPr wrap="square" rtlCol="0">
            <a:spAutoFit/>
          </a:bodyPr>
          <a:lstStyle/>
          <a:p>
            <a:r>
              <a:rPr lang="en-US" sz="2000" dirty="0">
                <a:solidFill>
                  <a:schemeClr val="bg1"/>
                </a:solidFill>
                <a:latin typeface="Avenir Book" panose="02000503020000020003" pitchFamily="2" charset="0"/>
              </a:rPr>
              <a:t>30 min Later</a:t>
            </a:r>
          </a:p>
        </p:txBody>
      </p:sp>
      <p:pic>
        <p:nvPicPr>
          <p:cNvPr id="23" name="Picture 22">
            <a:extLst>
              <a:ext uri="{FF2B5EF4-FFF2-40B4-BE49-F238E27FC236}">
                <a16:creationId xmlns:a16="http://schemas.microsoft.com/office/drawing/2014/main" id="{AF885095-C4A5-0F4B-A65E-6E7DD4A1EAC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6390757" y="2050411"/>
            <a:ext cx="2011680" cy="1508760"/>
          </a:xfrm>
          <a:prstGeom prst="rect">
            <a:avLst/>
          </a:prstGeom>
        </p:spPr>
      </p:pic>
      <p:pic>
        <p:nvPicPr>
          <p:cNvPr id="24" name="Picture 23">
            <a:extLst>
              <a:ext uri="{FF2B5EF4-FFF2-40B4-BE49-F238E27FC236}">
                <a16:creationId xmlns:a16="http://schemas.microsoft.com/office/drawing/2014/main" id="{3BB623B0-7E15-7F45-B006-AB0C34A323AB}"/>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90000"/>
                    </a14:imgEffect>
                  </a14:imgLayer>
                </a14:imgProps>
              </a:ext>
              <a:ext uri="{28A0092B-C50C-407E-A947-70E740481C1C}">
                <a14:useLocalDpi xmlns:a14="http://schemas.microsoft.com/office/drawing/2010/main" val="0"/>
              </a:ext>
            </a:extLst>
          </a:blip>
          <a:stretch>
            <a:fillRect/>
          </a:stretch>
        </p:blipFill>
        <p:spPr>
          <a:xfrm rot="5400000">
            <a:off x="8164053" y="2050411"/>
            <a:ext cx="2011680" cy="1508760"/>
          </a:xfrm>
          <a:prstGeom prst="rect">
            <a:avLst/>
          </a:prstGeom>
        </p:spPr>
      </p:pic>
      <p:sp>
        <p:nvSpPr>
          <p:cNvPr id="26" name="TextBox 25">
            <a:extLst>
              <a:ext uri="{FF2B5EF4-FFF2-40B4-BE49-F238E27FC236}">
                <a16:creationId xmlns:a16="http://schemas.microsoft.com/office/drawing/2014/main" id="{4CB9019C-352C-3B48-BC9D-A1E618AEBA89}"/>
              </a:ext>
            </a:extLst>
          </p:cNvPr>
          <p:cNvSpPr txBox="1"/>
          <p:nvPr/>
        </p:nvSpPr>
        <p:spPr>
          <a:xfrm>
            <a:off x="8549918" y="3316428"/>
            <a:ext cx="1374355" cy="400110"/>
          </a:xfrm>
          <a:prstGeom prst="rect">
            <a:avLst/>
          </a:prstGeom>
          <a:noFill/>
        </p:spPr>
        <p:txBody>
          <a:bodyPr wrap="square" rtlCol="0">
            <a:spAutoFit/>
          </a:bodyPr>
          <a:lstStyle/>
          <a:p>
            <a:r>
              <a:rPr lang="en-US" sz="2000" dirty="0">
                <a:solidFill>
                  <a:schemeClr val="bg1"/>
                </a:solidFill>
                <a:latin typeface="Avenir Book" panose="02000503020000020003" pitchFamily="2" charset="0"/>
              </a:rPr>
              <a:t>Light Off</a:t>
            </a:r>
          </a:p>
        </p:txBody>
      </p:sp>
      <p:sp>
        <p:nvSpPr>
          <p:cNvPr id="30" name="TextBox 29">
            <a:extLst>
              <a:ext uri="{FF2B5EF4-FFF2-40B4-BE49-F238E27FC236}">
                <a16:creationId xmlns:a16="http://schemas.microsoft.com/office/drawing/2014/main" id="{238882D6-7313-664D-BCB7-6DB1AC7EAAFE}"/>
              </a:ext>
            </a:extLst>
          </p:cNvPr>
          <p:cNvSpPr txBox="1"/>
          <p:nvPr/>
        </p:nvSpPr>
        <p:spPr>
          <a:xfrm>
            <a:off x="6822298" y="3316428"/>
            <a:ext cx="1374355" cy="400110"/>
          </a:xfrm>
          <a:prstGeom prst="rect">
            <a:avLst/>
          </a:prstGeom>
          <a:noFill/>
        </p:spPr>
        <p:txBody>
          <a:bodyPr wrap="square" rtlCol="0">
            <a:spAutoFit/>
          </a:bodyPr>
          <a:lstStyle/>
          <a:p>
            <a:r>
              <a:rPr lang="en-US" sz="2000" dirty="0">
                <a:solidFill>
                  <a:schemeClr val="bg1"/>
                </a:solidFill>
                <a:latin typeface="Avenir Book" panose="02000503020000020003" pitchFamily="2" charset="0"/>
              </a:rPr>
              <a:t>Light On</a:t>
            </a:r>
          </a:p>
        </p:txBody>
      </p:sp>
      <p:pic>
        <p:nvPicPr>
          <p:cNvPr id="31" name="Picture 30">
            <a:extLst>
              <a:ext uri="{FF2B5EF4-FFF2-40B4-BE49-F238E27FC236}">
                <a16:creationId xmlns:a16="http://schemas.microsoft.com/office/drawing/2014/main" id="{D0D7CFDB-723D-3341-A3DA-7BAC066788E0}"/>
              </a:ext>
            </a:extLst>
          </p:cNvPr>
          <p:cNvPicPr>
            <a:picLocks noChangeAspect="1"/>
          </p:cNvPicPr>
          <p:nvPr/>
        </p:nvPicPr>
        <p:blipFill>
          <a:blip r:embed="rId15">
            <a:extLst>
              <a:ext uri="{BEBA8EAE-BF5A-486C-A8C5-ECC9F3942E4B}">
                <a14:imgProps xmlns:a14="http://schemas.microsoft.com/office/drawing/2010/main">
                  <a14:imgLayer r:embed="rId16">
                    <a14:imgEffect>
                      <a14:sharpenSoften amount="-76000"/>
                    </a14:imgEffect>
                    <a14:imgEffect>
                      <a14:saturation sat="66000"/>
                    </a14:imgEffect>
                    <a14:imgEffect>
                      <a14:brightnessContrast bright="-80000"/>
                    </a14:imgEffect>
                  </a14:imgLayer>
                </a14:imgProps>
              </a:ext>
              <a:ext uri="{28A0092B-C50C-407E-A947-70E740481C1C}">
                <a14:useLocalDpi xmlns:a14="http://schemas.microsoft.com/office/drawing/2010/main" val="0"/>
              </a:ext>
            </a:extLst>
          </a:blip>
          <a:stretch>
            <a:fillRect/>
          </a:stretch>
        </p:blipFill>
        <p:spPr>
          <a:xfrm rot="5400000">
            <a:off x="6390757" y="4422971"/>
            <a:ext cx="2011680" cy="1508760"/>
          </a:xfrm>
          <a:prstGeom prst="rect">
            <a:avLst/>
          </a:prstGeom>
        </p:spPr>
      </p:pic>
      <p:sp>
        <p:nvSpPr>
          <p:cNvPr id="32" name="TextBox 31">
            <a:extLst>
              <a:ext uri="{FF2B5EF4-FFF2-40B4-BE49-F238E27FC236}">
                <a16:creationId xmlns:a16="http://schemas.microsoft.com/office/drawing/2014/main" id="{47DA3DA2-3460-5340-83BF-7B585E49367F}"/>
              </a:ext>
            </a:extLst>
          </p:cNvPr>
          <p:cNvSpPr txBox="1"/>
          <p:nvPr/>
        </p:nvSpPr>
        <p:spPr>
          <a:xfrm>
            <a:off x="6664009" y="5692114"/>
            <a:ext cx="1516270" cy="400110"/>
          </a:xfrm>
          <a:prstGeom prst="rect">
            <a:avLst/>
          </a:prstGeom>
          <a:noFill/>
        </p:spPr>
        <p:txBody>
          <a:bodyPr wrap="square" rtlCol="0">
            <a:spAutoFit/>
          </a:bodyPr>
          <a:lstStyle/>
          <a:p>
            <a:r>
              <a:rPr lang="en-US" sz="2000" dirty="0">
                <a:solidFill>
                  <a:schemeClr val="bg1"/>
                </a:solidFill>
                <a:latin typeface="Avenir Book" panose="02000503020000020003" pitchFamily="2" charset="0"/>
              </a:rPr>
              <a:t>5 min Later</a:t>
            </a:r>
          </a:p>
        </p:txBody>
      </p:sp>
      <p:pic>
        <p:nvPicPr>
          <p:cNvPr id="35" name="Picture 34" descr="A close-up of a cell phone&#10;&#10;Description automatically generated with medium confidence">
            <a:extLst>
              <a:ext uri="{FF2B5EF4-FFF2-40B4-BE49-F238E27FC236}">
                <a16:creationId xmlns:a16="http://schemas.microsoft.com/office/drawing/2014/main" id="{98845BA8-3F67-2544-BD20-72ADB0FC5261}"/>
              </a:ext>
            </a:extLst>
          </p:cNvPr>
          <p:cNvPicPr>
            <a:picLocks noChangeAspect="1"/>
          </p:cNvPicPr>
          <p:nvPr/>
        </p:nvPicPr>
        <p:blipFill rotWithShape="1">
          <a:blip r:embed="rId17"/>
          <a:srcRect l="10471" t="5733" r="5143"/>
          <a:stretch/>
        </p:blipFill>
        <p:spPr>
          <a:xfrm>
            <a:off x="10413187" y="1638708"/>
            <a:ext cx="964437" cy="1920240"/>
          </a:xfrm>
          <a:prstGeom prst="rect">
            <a:avLst/>
          </a:prstGeom>
        </p:spPr>
      </p:pic>
      <p:sp>
        <p:nvSpPr>
          <p:cNvPr id="36" name="Down Arrow 35">
            <a:extLst>
              <a:ext uri="{FF2B5EF4-FFF2-40B4-BE49-F238E27FC236}">
                <a16:creationId xmlns:a16="http://schemas.microsoft.com/office/drawing/2014/main" id="{85ED1B1D-C4C6-F247-80BA-473441995649}"/>
              </a:ext>
            </a:extLst>
          </p:cNvPr>
          <p:cNvSpPr/>
          <p:nvPr/>
        </p:nvSpPr>
        <p:spPr>
          <a:xfrm rot="10800000">
            <a:off x="10813763" y="3679826"/>
            <a:ext cx="163286" cy="39961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Google Shape;197;p29">
            <a:extLst>
              <a:ext uri="{FF2B5EF4-FFF2-40B4-BE49-F238E27FC236}">
                <a16:creationId xmlns:a16="http://schemas.microsoft.com/office/drawing/2014/main" id="{0EA095CD-A61E-2243-83DB-34DAA02DA119}"/>
              </a:ext>
            </a:extLst>
          </p:cNvPr>
          <p:cNvSpPr txBox="1">
            <a:spLocks/>
          </p:cNvSpPr>
          <p:nvPr/>
        </p:nvSpPr>
        <p:spPr>
          <a:xfrm>
            <a:off x="8150977" y="6474943"/>
            <a:ext cx="2434221" cy="313929"/>
          </a:xfrm>
          <a:prstGeom prst="rect">
            <a:avLst/>
          </a:prstGeom>
          <a:noFill/>
          <a:ln>
            <a:noFill/>
          </a:ln>
        </p:spPr>
        <p:txBody>
          <a:bodyPr spcFirstLastPara="1" wrap="square" lIns="92075" tIns="46025" rIns="92075" bIns="460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Avenir"/>
                <a:sym typeface="Avenir"/>
              </a:rPr>
              <a:t>Dark Adaptation</a:t>
            </a:r>
            <a:endParaRPr lang="en-US" sz="2000" dirty="0"/>
          </a:p>
        </p:txBody>
      </p:sp>
      <p:sp>
        <p:nvSpPr>
          <p:cNvPr id="39" name="Google Shape;197;p29">
            <a:extLst>
              <a:ext uri="{FF2B5EF4-FFF2-40B4-BE49-F238E27FC236}">
                <a16:creationId xmlns:a16="http://schemas.microsoft.com/office/drawing/2014/main" id="{EA321984-8AFE-164C-A6FF-335425FF6270}"/>
              </a:ext>
            </a:extLst>
          </p:cNvPr>
          <p:cNvSpPr txBox="1">
            <a:spLocks/>
          </p:cNvSpPr>
          <p:nvPr/>
        </p:nvSpPr>
        <p:spPr>
          <a:xfrm>
            <a:off x="1732532" y="6481195"/>
            <a:ext cx="2800698" cy="313929"/>
          </a:xfrm>
          <a:prstGeom prst="rect">
            <a:avLst/>
          </a:prstGeom>
          <a:noFill/>
          <a:ln>
            <a:noFill/>
          </a:ln>
        </p:spPr>
        <p:txBody>
          <a:bodyPr spcFirstLastPara="1" wrap="square" lIns="92075" tIns="46025" rIns="92075" bIns="460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Avenir"/>
                <a:sym typeface="Avenir"/>
              </a:rPr>
              <a:t>Perceived Brightness</a:t>
            </a:r>
            <a:endParaRPr lang="en-US" sz="2000" dirty="0"/>
          </a:p>
        </p:txBody>
      </p:sp>
      <p:sp>
        <p:nvSpPr>
          <p:cNvPr id="38" name="Down Arrow 37">
            <a:extLst>
              <a:ext uri="{FF2B5EF4-FFF2-40B4-BE49-F238E27FC236}">
                <a16:creationId xmlns:a16="http://schemas.microsoft.com/office/drawing/2014/main" id="{CA4FBC06-57D4-B841-B179-BACFC11451FD}"/>
              </a:ext>
            </a:extLst>
          </p:cNvPr>
          <p:cNvSpPr/>
          <p:nvPr/>
        </p:nvSpPr>
        <p:spPr>
          <a:xfrm rot="5400000">
            <a:off x="10066943" y="2645107"/>
            <a:ext cx="163286" cy="39961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556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 grpId="0" animBg="1"/>
      <p:bldP spid="2" grpId="0" animBg="1"/>
      <p:bldP spid="21" grpId="0"/>
      <p:bldP spid="22" grpId="0"/>
      <p:bldP spid="26" grpId="0"/>
      <p:bldP spid="30" grpId="0"/>
      <p:bldP spid="32" grpId="0"/>
      <p:bldP spid="36" grpId="0" animBg="1"/>
      <p:bldP spid="37" grpId="0"/>
      <p:bldP spid="39" grpId="0"/>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icture containing text, several&#10;&#10;Description automatically generated">
            <a:extLst>
              <a:ext uri="{FF2B5EF4-FFF2-40B4-BE49-F238E27FC236}">
                <a16:creationId xmlns:a16="http://schemas.microsoft.com/office/drawing/2014/main" id="{56C5D194-E4E5-6842-B29C-30F8CD23BFBF}"/>
              </a:ext>
            </a:extLst>
          </p:cNvPr>
          <p:cNvPicPr>
            <a:picLocks noChangeAspect="1"/>
          </p:cNvPicPr>
          <p:nvPr/>
        </p:nvPicPr>
        <p:blipFill rotWithShape="1">
          <a:blip r:embed="rId3"/>
          <a:srcRect b="20505"/>
          <a:stretch/>
        </p:blipFill>
        <p:spPr>
          <a:xfrm>
            <a:off x="1172905" y="3035836"/>
            <a:ext cx="2300516" cy="1371600"/>
          </a:xfrm>
          <a:prstGeom prst="rect">
            <a:avLst/>
          </a:prstGeom>
        </p:spPr>
      </p:pic>
      <p:pic>
        <p:nvPicPr>
          <p:cNvPr id="27" name="Picture 26">
            <a:extLst>
              <a:ext uri="{FF2B5EF4-FFF2-40B4-BE49-F238E27FC236}">
                <a16:creationId xmlns:a16="http://schemas.microsoft.com/office/drawing/2014/main" id="{6BF1DEC1-FFDA-EC4D-8957-0B9F0318D429}"/>
              </a:ext>
            </a:extLst>
          </p:cNvPr>
          <p:cNvPicPr>
            <a:picLocks noChangeAspect="1"/>
          </p:cNvPicPr>
          <p:nvPr/>
        </p:nvPicPr>
        <p:blipFill rotWithShape="1">
          <a:blip r:embed="rId4"/>
          <a:srcRect b="20505"/>
          <a:stretch/>
        </p:blipFill>
        <p:spPr>
          <a:xfrm>
            <a:off x="3553907" y="3035836"/>
            <a:ext cx="2300517" cy="1371600"/>
          </a:xfrm>
          <a:prstGeom prst="rect">
            <a:avLst/>
          </a:prstGeom>
        </p:spPr>
      </p:pic>
      <p:sp>
        <p:nvSpPr>
          <p:cNvPr id="28" name="Right Arrow 27">
            <a:extLst>
              <a:ext uri="{FF2B5EF4-FFF2-40B4-BE49-F238E27FC236}">
                <a16:creationId xmlns:a16="http://schemas.microsoft.com/office/drawing/2014/main" id="{EE5DAC41-3303-774C-8618-4E570A9FA9B6}"/>
              </a:ext>
            </a:extLst>
          </p:cNvPr>
          <p:cNvSpPr/>
          <p:nvPr/>
        </p:nvSpPr>
        <p:spPr>
          <a:xfrm>
            <a:off x="6110839" y="3537216"/>
            <a:ext cx="2149434" cy="2493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1A57B937-F178-FE4A-90E0-03F4EAA7D8B8}"/>
              </a:ext>
            </a:extLst>
          </p:cNvPr>
          <p:cNvPicPr>
            <a:picLocks noChangeAspect="1"/>
          </p:cNvPicPr>
          <p:nvPr/>
        </p:nvPicPr>
        <p:blipFill rotWithShape="1">
          <a:blip r:embed="rId5"/>
          <a:srcRect b="20505"/>
          <a:stretch/>
        </p:blipFill>
        <p:spPr>
          <a:xfrm>
            <a:off x="8383094" y="3035836"/>
            <a:ext cx="2300516" cy="1371600"/>
          </a:xfrm>
          <a:prstGeom prst="rect">
            <a:avLst/>
          </a:prstGeom>
        </p:spPr>
      </p:pic>
      <p:sp>
        <p:nvSpPr>
          <p:cNvPr id="31" name="Rectangle 30">
            <a:extLst>
              <a:ext uri="{FF2B5EF4-FFF2-40B4-BE49-F238E27FC236}">
                <a16:creationId xmlns:a16="http://schemas.microsoft.com/office/drawing/2014/main" id="{824A2520-4EAD-8B49-BCB2-D38B5D7CBB50}"/>
              </a:ext>
            </a:extLst>
          </p:cNvPr>
          <p:cNvSpPr/>
          <p:nvPr/>
        </p:nvSpPr>
        <p:spPr>
          <a:xfrm>
            <a:off x="1040299" y="2931574"/>
            <a:ext cx="4929032" cy="1567543"/>
          </a:xfrm>
          <a:prstGeom prst="rect">
            <a:avLst/>
          </a:prstGeom>
          <a:noFill/>
          <a:ln w="2857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Google Shape;197;p29">
            <a:extLst>
              <a:ext uri="{FF2B5EF4-FFF2-40B4-BE49-F238E27FC236}">
                <a16:creationId xmlns:a16="http://schemas.microsoft.com/office/drawing/2014/main" id="{2D3FFEA0-3C84-5D48-9CA2-94FFD1FE661A}"/>
              </a:ext>
            </a:extLst>
          </p:cNvPr>
          <p:cNvSpPr txBox="1">
            <a:spLocks/>
          </p:cNvSpPr>
          <p:nvPr/>
        </p:nvSpPr>
        <p:spPr>
          <a:xfrm>
            <a:off x="6146464" y="2967200"/>
            <a:ext cx="1961218" cy="599127"/>
          </a:xfrm>
          <a:prstGeom prst="rect">
            <a:avLst/>
          </a:prstGeom>
          <a:noFill/>
          <a:ln>
            <a:noFill/>
          </a:ln>
        </p:spPr>
        <p:txBody>
          <a:bodyPr spcFirstLastPara="1" wrap="square" lIns="92075" tIns="46025" rIns="92075" bIns="460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dirty="0">
                <a:latin typeface="Avenir"/>
                <a:sym typeface="Avenir"/>
              </a:rPr>
              <a:t>MFF-Net</a:t>
            </a:r>
            <a:endParaRPr lang="en-US" sz="1800" dirty="0"/>
          </a:p>
        </p:txBody>
      </p:sp>
      <p:sp>
        <p:nvSpPr>
          <p:cNvPr id="37" name="Google Shape;197;p29">
            <a:extLst>
              <a:ext uri="{FF2B5EF4-FFF2-40B4-BE49-F238E27FC236}">
                <a16:creationId xmlns:a16="http://schemas.microsoft.com/office/drawing/2014/main" id="{2D46C30E-7C39-B848-8347-076EBB7B5D7D}"/>
              </a:ext>
            </a:extLst>
          </p:cNvPr>
          <p:cNvSpPr txBox="1">
            <a:spLocks/>
          </p:cNvSpPr>
          <p:nvPr/>
        </p:nvSpPr>
        <p:spPr>
          <a:xfrm>
            <a:off x="2209800" y="222250"/>
            <a:ext cx="7772400" cy="838200"/>
          </a:xfrm>
          <a:prstGeom prst="rect">
            <a:avLst/>
          </a:prstGeom>
          <a:noFill/>
          <a:ln>
            <a:noFill/>
          </a:ln>
        </p:spPr>
        <p:txBody>
          <a:bodyPr spcFirstLastPara="1" wrap="square" lIns="92075" tIns="46025" rIns="92075" bIns="460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venir"/>
                <a:sym typeface="Avenir"/>
              </a:rPr>
              <a:t>Low-Light Photography</a:t>
            </a:r>
            <a:endParaRPr lang="en-US" sz="3600" b="1" dirty="0"/>
          </a:p>
        </p:txBody>
      </p:sp>
      <p:cxnSp>
        <p:nvCxnSpPr>
          <p:cNvPr id="11" name="Google Shape;184;p28">
            <a:extLst>
              <a:ext uri="{FF2B5EF4-FFF2-40B4-BE49-F238E27FC236}">
                <a16:creationId xmlns:a16="http://schemas.microsoft.com/office/drawing/2014/main" id="{14D1DF64-07DA-B94A-9333-AFE2016FD251}"/>
              </a:ext>
            </a:extLst>
          </p:cNvPr>
          <p:cNvCxnSpPr>
            <a:cxnSpLocks/>
          </p:cNvCxnSpPr>
          <p:nvPr/>
        </p:nvCxnSpPr>
        <p:spPr>
          <a:xfrm>
            <a:off x="1061357" y="1098550"/>
            <a:ext cx="10123714" cy="0"/>
          </a:xfrm>
          <a:prstGeom prst="straightConnector1">
            <a:avLst/>
          </a:prstGeom>
          <a:noFill/>
          <a:ln w="12700" cap="flat" cmpd="sng">
            <a:solidFill>
              <a:srgbClr val="C0C0C0"/>
            </a:solidFill>
            <a:prstDash val="solid"/>
            <a:round/>
            <a:headEnd type="none" w="sm" len="sm"/>
            <a:tailEnd type="none" w="sm" len="sm"/>
          </a:ln>
        </p:spPr>
      </p:cxnSp>
      <p:sp>
        <p:nvSpPr>
          <p:cNvPr id="13" name="Google Shape;197;p29">
            <a:extLst>
              <a:ext uri="{FF2B5EF4-FFF2-40B4-BE49-F238E27FC236}">
                <a16:creationId xmlns:a16="http://schemas.microsoft.com/office/drawing/2014/main" id="{D6822F37-2A4E-FF40-BF9D-3CABB44B11FD}"/>
              </a:ext>
            </a:extLst>
          </p:cNvPr>
          <p:cNvSpPr txBox="1">
            <a:spLocks/>
          </p:cNvSpPr>
          <p:nvPr/>
        </p:nvSpPr>
        <p:spPr>
          <a:xfrm>
            <a:off x="990864" y="1401368"/>
            <a:ext cx="10130424" cy="599127"/>
          </a:xfrm>
          <a:prstGeom prst="rect">
            <a:avLst/>
          </a:prstGeom>
          <a:noFill/>
          <a:ln>
            <a:noFill/>
          </a:ln>
        </p:spPr>
        <p:txBody>
          <a:bodyPr spcFirstLastPara="1" wrap="square" lIns="92075" tIns="46025" rIns="92075" bIns="460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Avenir"/>
                <a:sym typeface="Avenir"/>
              </a:rPr>
              <a:t>Image Fusion</a:t>
            </a:r>
            <a:endParaRPr lang="en-US" sz="2800" dirty="0"/>
          </a:p>
        </p:txBody>
      </p:sp>
      <p:sp>
        <p:nvSpPr>
          <p:cNvPr id="12" name="TextBox 11">
            <a:extLst>
              <a:ext uri="{FF2B5EF4-FFF2-40B4-BE49-F238E27FC236}">
                <a16:creationId xmlns:a16="http://schemas.microsoft.com/office/drawing/2014/main" id="{E8691AF8-DB49-5A40-9F94-15B48015D710}"/>
              </a:ext>
            </a:extLst>
          </p:cNvPr>
          <p:cNvSpPr txBox="1"/>
          <p:nvPr/>
        </p:nvSpPr>
        <p:spPr>
          <a:xfrm>
            <a:off x="1409015" y="2522040"/>
            <a:ext cx="1946246" cy="307777"/>
          </a:xfrm>
          <a:prstGeom prst="rect">
            <a:avLst/>
          </a:prstGeom>
          <a:noFill/>
        </p:spPr>
        <p:txBody>
          <a:bodyPr wrap="square" rtlCol="0">
            <a:spAutoFit/>
          </a:bodyPr>
          <a:lstStyle/>
          <a:p>
            <a:r>
              <a:rPr lang="en-US" sz="1400" dirty="0">
                <a:latin typeface="Avenir Book" panose="02000503020000020003" pitchFamily="2" charset="0"/>
                <a:cs typeface="Calibri" panose="020F0502020204030204" pitchFamily="34" charset="0"/>
              </a:rPr>
              <a:t>Ambient-Light Image</a:t>
            </a:r>
          </a:p>
        </p:txBody>
      </p:sp>
      <p:sp>
        <p:nvSpPr>
          <p:cNvPr id="14" name="TextBox 13">
            <a:extLst>
              <a:ext uri="{FF2B5EF4-FFF2-40B4-BE49-F238E27FC236}">
                <a16:creationId xmlns:a16="http://schemas.microsoft.com/office/drawing/2014/main" id="{25A7AA42-BBA1-B043-AF3D-AE51B479045E}"/>
              </a:ext>
            </a:extLst>
          </p:cNvPr>
          <p:cNvSpPr txBox="1"/>
          <p:nvPr/>
        </p:nvSpPr>
        <p:spPr>
          <a:xfrm>
            <a:off x="4057352" y="2522040"/>
            <a:ext cx="1946246" cy="307777"/>
          </a:xfrm>
          <a:prstGeom prst="rect">
            <a:avLst/>
          </a:prstGeom>
          <a:noFill/>
        </p:spPr>
        <p:txBody>
          <a:bodyPr wrap="square" rtlCol="0">
            <a:spAutoFit/>
          </a:bodyPr>
          <a:lstStyle/>
          <a:p>
            <a:r>
              <a:rPr lang="en-US" sz="1400" dirty="0">
                <a:latin typeface="Avenir Book" panose="02000503020000020003" pitchFamily="2" charset="0"/>
                <a:cs typeface="Calibri" panose="020F0502020204030204" pitchFamily="34" charset="0"/>
              </a:rPr>
              <a:t>Guide Image</a:t>
            </a:r>
          </a:p>
        </p:txBody>
      </p:sp>
      <p:sp>
        <p:nvSpPr>
          <p:cNvPr id="15" name="Google Shape;197;p29">
            <a:extLst>
              <a:ext uri="{FF2B5EF4-FFF2-40B4-BE49-F238E27FC236}">
                <a16:creationId xmlns:a16="http://schemas.microsoft.com/office/drawing/2014/main" id="{F263A38B-0B1E-AE41-AD33-D1763C64E586}"/>
              </a:ext>
            </a:extLst>
          </p:cNvPr>
          <p:cNvSpPr txBox="1">
            <a:spLocks/>
          </p:cNvSpPr>
          <p:nvPr/>
        </p:nvSpPr>
        <p:spPr>
          <a:xfrm>
            <a:off x="5945478" y="3899990"/>
            <a:ext cx="2480155" cy="599127"/>
          </a:xfrm>
          <a:prstGeom prst="rect">
            <a:avLst/>
          </a:prstGeom>
          <a:noFill/>
          <a:ln>
            <a:noFill/>
          </a:ln>
        </p:spPr>
        <p:txBody>
          <a:bodyPr spcFirstLastPara="1" wrap="square" lIns="92075" tIns="46025" rIns="92075" bIns="460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dirty="0">
                <a:latin typeface="Avenir"/>
                <a:sym typeface="Avenir"/>
              </a:rPr>
              <a:t>Mesopic Flash Fusion</a:t>
            </a:r>
            <a:endParaRPr lang="en-US" sz="1800" dirty="0"/>
          </a:p>
        </p:txBody>
      </p:sp>
    </p:spTree>
    <p:extLst>
      <p:ext uri="{BB962C8B-B14F-4D97-AF65-F5344CB8AC3E}">
        <p14:creationId xmlns:p14="http://schemas.microsoft.com/office/powerpoint/2010/main" val="2153223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Google Shape;197;p29">
            <a:extLst>
              <a:ext uri="{FF2B5EF4-FFF2-40B4-BE49-F238E27FC236}">
                <a16:creationId xmlns:a16="http://schemas.microsoft.com/office/drawing/2014/main" id="{2D46C30E-7C39-B848-8347-076EBB7B5D7D}"/>
              </a:ext>
            </a:extLst>
          </p:cNvPr>
          <p:cNvSpPr txBox="1">
            <a:spLocks/>
          </p:cNvSpPr>
          <p:nvPr/>
        </p:nvSpPr>
        <p:spPr>
          <a:xfrm>
            <a:off x="2209800" y="222250"/>
            <a:ext cx="7772400" cy="838200"/>
          </a:xfrm>
          <a:prstGeom prst="rect">
            <a:avLst/>
          </a:prstGeom>
          <a:noFill/>
          <a:ln>
            <a:noFill/>
          </a:ln>
        </p:spPr>
        <p:txBody>
          <a:bodyPr spcFirstLastPara="1" wrap="square" lIns="92075" tIns="46025" rIns="92075" bIns="460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venir"/>
                <a:sym typeface="Avenir"/>
              </a:rPr>
              <a:t>Low-Light Photography</a:t>
            </a:r>
            <a:endParaRPr lang="en-US" sz="3600" b="1" dirty="0"/>
          </a:p>
        </p:txBody>
      </p:sp>
      <p:cxnSp>
        <p:nvCxnSpPr>
          <p:cNvPr id="11" name="Google Shape;184;p28">
            <a:extLst>
              <a:ext uri="{FF2B5EF4-FFF2-40B4-BE49-F238E27FC236}">
                <a16:creationId xmlns:a16="http://schemas.microsoft.com/office/drawing/2014/main" id="{14D1DF64-07DA-B94A-9333-AFE2016FD251}"/>
              </a:ext>
            </a:extLst>
          </p:cNvPr>
          <p:cNvCxnSpPr>
            <a:cxnSpLocks/>
          </p:cNvCxnSpPr>
          <p:nvPr/>
        </p:nvCxnSpPr>
        <p:spPr>
          <a:xfrm>
            <a:off x="1061357" y="1098550"/>
            <a:ext cx="10123714" cy="0"/>
          </a:xfrm>
          <a:prstGeom prst="straightConnector1">
            <a:avLst/>
          </a:prstGeom>
          <a:noFill/>
          <a:ln w="12700" cap="flat" cmpd="sng">
            <a:solidFill>
              <a:srgbClr val="C0C0C0"/>
            </a:solidFill>
            <a:prstDash val="solid"/>
            <a:round/>
            <a:headEnd type="none" w="sm" len="sm"/>
            <a:tailEnd type="none" w="sm" len="sm"/>
          </a:ln>
        </p:spPr>
      </p:cxnSp>
      <p:sp>
        <p:nvSpPr>
          <p:cNvPr id="22" name="TextBox 21">
            <a:extLst>
              <a:ext uri="{FF2B5EF4-FFF2-40B4-BE49-F238E27FC236}">
                <a16:creationId xmlns:a16="http://schemas.microsoft.com/office/drawing/2014/main" id="{CADFDDA2-504D-8648-A078-1DF8F67F6CAC}"/>
              </a:ext>
            </a:extLst>
          </p:cNvPr>
          <p:cNvSpPr txBox="1"/>
          <p:nvPr/>
        </p:nvSpPr>
        <p:spPr>
          <a:xfrm>
            <a:off x="2703090" y="2200292"/>
            <a:ext cx="1946246" cy="307777"/>
          </a:xfrm>
          <a:prstGeom prst="rect">
            <a:avLst/>
          </a:prstGeom>
          <a:noFill/>
        </p:spPr>
        <p:txBody>
          <a:bodyPr wrap="square" rtlCol="0">
            <a:spAutoFit/>
          </a:bodyPr>
          <a:lstStyle/>
          <a:p>
            <a:r>
              <a:rPr lang="en-US" sz="1400" dirty="0">
                <a:latin typeface="Avenir Book" panose="02000503020000020003" pitchFamily="2" charset="0"/>
                <a:cs typeface="Calibri" panose="020F0502020204030204" pitchFamily="34" charset="0"/>
              </a:rPr>
              <a:t>Ambient-Light Image</a:t>
            </a:r>
          </a:p>
        </p:txBody>
      </p:sp>
      <p:sp>
        <p:nvSpPr>
          <p:cNvPr id="24" name="TextBox 23">
            <a:extLst>
              <a:ext uri="{FF2B5EF4-FFF2-40B4-BE49-F238E27FC236}">
                <a16:creationId xmlns:a16="http://schemas.microsoft.com/office/drawing/2014/main" id="{3508CEE5-B27D-974D-B57A-3C6129F1D7A5}"/>
              </a:ext>
            </a:extLst>
          </p:cNvPr>
          <p:cNvSpPr txBox="1"/>
          <p:nvPr/>
        </p:nvSpPr>
        <p:spPr>
          <a:xfrm>
            <a:off x="756844" y="2200292"/>
            <a:ext cx="1946246" cy="307777"/>
          </a:xfrm>
          <a:prstGeom prst="rect">
            <a:avLst/>
          </a:prstGeom>
          <a:noFill/>
        </p:spPr>
        <p:txBody>
          <a:bodyPr wrap="square" rtlCol="0">
            <a:spAutoFit/>
          </a:bodyPr>
          <a:lstStyle/>
          <a:p>
            <a:r>
              <a:rPr lang="en-US" sz="1400" dirty="0">
                <a:latin typeface="Avenir Book" panose="02000503020000020003" pitchFamily="2" charset="0"/>
                <a:cs typeface="Calibri" panose="020F0502020204030204" pitchFamily="34" charset="0"/>
              </a:rPr>
              <a:t>Guide Image</a:t>
            </a:r>
          </a:p>
        </p:txBody>
      </p:sp>
      <p:sp>
        <p:nvSpPr>
          <p:cNvPr id="25" name="TextBox 24">
            <a:extLst>
              <a:ext uri="{FF2B5EF4-FFF2-40B4-BE49-F238E27FC236}">
                <a16:creationId xmlns:a16="http://schemas.microsoft.com/office/drawing/2014/main" id="{2BF709A9-7E6D-4C44-A43D-DEC670A99465}"/>
              </a:ext>
            </a:extLst>
          </p:cNvPr>
          <p:cNvSpPr txBox="1"/>
          <p:nvPr/>
        </p:nvSpPr>
        <p:spPr>
          <a:xfrm>
            <a:off x="10395142" y="2195093"/>
            <a:ext cx="1480750" cy="307777"/>
          </a:xfrm>
          <a:prstGeom prst="rect">
            <a:avLst/>
          </a:prstGeom>
          <a:noFill/>
        </p:spPr>
        <p:txBody>
          <a:bodyPr wrap="square" rtlCol="0">
            <a:spAutoFit/>
          </a:bodyPr>
          <a:lstStyle/>
          <a:p>
            <a:r>
              <a:rPr lang="en-US" sz="1400" dirty="0">
                <a:latin typeface="Avenir Book" panose="02000503020000020003" pitchFamily="2" charset="0"/>
                <a:cs typeface="Calibri" panose="020F0502020204030204" pitchFamily="34" charset="0"/>
              </a:rPr>
              <a:t>Reference</a:t>
            </a:r>
          </a:p>
        </p:txBody>
      </p:sp>
      <p:sp>
        <p:nvSpPr>
          <p:cNvPr id="27" name="TextBox 26">
            <a:extLst>
              <a:ext uri="{FF2B5EF4-FFF2-40B4-BE49-F238E27FC236}">
                <a16:creationId xmlns:a16="http://schemas.microsoft.com/office/drawing/2014/main" id="{83CA3A9C-6F79-E84F-85A1-A098514780DD}"/>
              </a:ext>
            </a:extLst>
          </p:cNvPr>
          <p:cNvSpPr txBox="1"/>
          <p:nvPr/>
        </p:nvSpPr>
        <p:spPr>
          <a:xfrm>
            <a:off x="8184398" y="2195094"/>
            <a:ext cx="1256538" cy="307777"/>
          </a:xfrm>
          <a:prstGeom prst="rect">
            <a:avLst/>
          </a:prstGeom>
          <a:noFill/>
        </p:spPr>
        <p:txBody>
          <a:bodyPr wrap="square" rtlCol="0">
            <a:spAutoFit/>
          </a:bodyPr>
          <a:lstStyle/>
          <a:p>
            <a:r>
              <a:rPr lang="en-US" sz="1400" dirty="0">
                <a:latin typeface="Avenir Book" panose="02000503020000020003" pitchFamily="2" charset="0"/>
                <a:cs typeface="Calibri" panose="020F0502020204030204" pitchFamily="34" charset="0"/>
              </a:rPr>
              <a:t>Ours</a:t>
            </a:r>
          </a:p>
        </p:txBody>
      </p:sp>
      <p:sp>
        <p:nvSpPr>
          <p:cNvPr id="29" name="TextBox 28">
            <a:extLst>
              <a:ext uri="{FF2B5EF4-FFF2-40B4-BE49-F238E27FC236}">
                <a16:creationId xmlns:a16="http://schemas.microsoft.com/office/drawing/2014/main" id="{98B511FD-F4CF-EB49-8BA7-E742735CF368}"/>
              </a:ext>
            </a:extLst>
          </p:cNvPr>
          <p:cNvSpPr txBox="1"/>
          <p:nvPr/>
        </p:nvSpPr>
        <p:spPr>
          <a:xfrm>
            <a:off x="5305600" y="2200291"/>
            <a:ext cx="1554480" cy="307777"/>
          </a:xfrm>
          <a:prstGeom prst="rect">
            <a:avLst/>
          </a:prstGeom>
          <a:noFill/>
        </p:spPr>
        <p:txBody>
          <a:bodyPr wrap="square" rtlCol="0">
            <a:spAutoFit/>
          </a:bodyPr>
          <a:lstStyle/>
          <a:p>
            <a:pPr algn="ctr"/>
            <a:r>
              <a:rPr lang="en-US" sz="1400" dirty="0">
                <a:latin typeface="Avenir Book" panose="02000503020000020003" pitchFamily="2" charset="0"/>
                <a:cs typeface="Calibri" panose="020F0502020204030204" pitchFamily="34" charset="0"/>
              </a:rPr>
              <a:t>SID[1]</a:t>
            </a:r>
          </a:p>
        </p:txBody>
      </p:sp>
      <p:pic>
        <p:nvPicPr>
          <p:cNvPr id="30" name="Picture 29" descr="A picture containing sitting, table, bus, phone&#10;&#10;Description automatically generated">
            <a:extLst>
              <a:ext uri="{FF2B5EF4-FFF2-40B4-BE49-F238E27FC236}">
                <a16:creationId xmlns:a16="http://schemas.microsoft.com/office/drawing/2014/main" id="{37B278A0-8DE4-974C-9328-B68069826277}"/>
              </a:ext>
            </a:extLst>
          </p:cNvPr>
          <p:cNvPicPr>
            <a:picLocks noChangeAspect="1"/>
          </p:cNvPicPr>
          <p:nvPr/>
        </p:nvPicPr>
        <p:blipFill>
          <a:blip r:embed="rId3"/>
          <a:stretch>
            <a:fillRect/>
          </a:stretch>
        </p:blipFill>
        <p:spPr>
          <a:xfrm>
            <a:off x="2481318" y="2574590"/>
            <a:ext cx="2377440" cy="2377440"/>
          </a:xfrm>
          <a:prstGeom prst="rect">
            <a:avLst/>
          </a:prstGeom>
        </p:spPr>
      </p:pic>
      <p:pic>
        <p:nvPicPr>
          <p:cNvPr id="31" name="Picture 30" descr="A picture containing photo, toy, group, bunch&#10;&#10;Description automatically generated">
            <a:extLst>
              <a:ext uri="{FF2B5EF4-FFF2-40B4-BE49-F238E27FC236}">
                <a16:creationId xmlns:a16="http://schemas.microsoft.com/office/drawing/2014/main" id="{EC5A8D36-42AE-C24D-BBCD-4D0C01824350}"/>
              </a:ext>
            </a:extLst>
          </p:cNvPr>
          <p:cNvPicPr>
            <a:picLocks noChangeAspect="1"/>
          </p:cNvPicPr>
          <p:nvPr/>
        </p:nvPicPr>
        <p:blipFill>
          <a:blip r:embed="rId4"/>
          <a:stretch>
            <a:fillRect/>
          </a:stretch>
        </p:blipFill>
        <p:spPr>
          <a:xfrm>
            <a:off x="70053" y="2574590"/>
            <a:ext cx="2377440" cy="2377440"/>
          </a:xfrm>
          <a:prstGeom prst="rect">
            <a:avLst/>
          </a:prstGeom>
        </p:spPr>
      </p:pic>
      <p:pic>
        <p:nvPicPr>
          <p:cNvPr id="32" name="Picture 31">
            <a:extLst>
              <a:ext uri="{FF2B5EF4-FFF2-40B4-BE49-F238E27FC236}">
                <a16:creationId xmlns:a16="http://schemas.microsoft.com/office/drawing/2014/main" id="{D500E4B8-AEF1-554B-8909-D21E1B008F99}"/>
              </a:ext>
            </a:extLst>
          </p:cNvPr>
          <p:cNvPicPr>
            <a:picLocks noChangeAspect="1"/>
          </p:cNvPicPr>
          <p:nvPr/>
        </p:nvPicPr>
        <p:blipFill>
          <a:blip r:embed="rId5"/>
          <a:stretch>
            <a:fillRect/>
          </a:stretch>
        </p:blipFill>
        <p:spPr>
          <a:xfrm>
            <a:off x="4894120" y="2574590"/>
            <a:ext cx="2377440" cy="2377440"/>
          </a:xfrm>
          <a:prstGeom prst="rect">
            <a:avLst/>
          </a:prstGeom>
        </p:spPr>
      </p:pic>
      <p:pic>
        <p:nvPicPr>
          <p:cNvPr id="42" name="Picture 41" descr="A group of toy figurines&#10;&#10;Description automatically generated">
            <a:extLst>
              <a:ext uri="{FF2B5EF4-FFF2-40B4-BE49-F238E27FC236}">
                <a16:creationId xmlns:a16="http://schemas.microsoft.com/office/drawing/2014/main" id="{2B00A876-EC48-B44F-803F-A8BED1E137B0}"/>
              </a:ext>
            </a:extLst>
          </p:cNvPr>
          <p:cNvPicPr>
            <a:picLocks noChangeAspect="1"/>
          </p:cNvPicPr>
          <p:nvPr/>
        </p:nvPicPr>
        <p:blipFill>
          <a:blip r:embed="rId6"/>
          <a:stretch>
            <a:fillRect/>
          </a:stretch>
        </p:blipFill>
        <p:spPr>
          <a:xfrm>
            <a:off x="9725640" y="2574590"/>
            <a:ext cx="2377440" cy="2377440"/>
          </a:xfrm>
          <a:prstGeom prst="rect">
            <a:avLst/>
          </a:prstGeom>
        </p:spPr>
      </p:pic>
      <p:pic>
        <p:nvPicPr>
          <p:cNvPr id="43" name="Picture 42" descr="A picture containing rug&#10;&#10;Description automatically generated">
            <a:extLst>
              <a:ext uri="{FF2B5EF4-FFF2-40B4-BE49-F238E27FC236}">
                <a16:creationId xmlns:a16="http://schemas.microsoft.com/office/drawing/2014/main" id="{E6B9B550-37E1-E14A-B491-BCF4EEFACB37}"/>
              </a:ext>
            </a:extLst>
          </p:cNvPr>
          <p:cNvPicPr>
            <a:picLocks noChangeAspect="1"/>
          </p:cNvPicPr>
          <p:nvPr/>
        </p:nvPicPr>
        <p:blipFill>
          <a:blip r:embed="rId7"/>
          <a:stretch>
            <a:fillRect/>
          </a:stretch>
        </p:blipFill>
        <p:spPr>
          <a:xfrm>
            <a:off x="70053" y="5016038"/>
            <a:ext cx="864972" cy="914400"/>
          </a:xfrm>
          <a:prstGeom prst="rect">
            <a:avLst/>
          </a:prstGeom>
        </p:spPr>
      </p:pic>
      <p:pic>
        <p:nvPicPr>
          <p:cNvPr id="44" name="Picture 43">
            <a:extLst>
              <a:ext uri="{FF2B5EF4-FFF2-40B4-BE49-F238E27FC236}">
                <a16:creationId xmlns:a16="http://schemas.microsoft.com/office/drawing/2014/main" id="{60C099BA-DA69-C445-B506-36F82B21E775}"/>
              </a:ext>
            </a:extLst>
          </p:cNvPr>
          <p:cNvPicPr>
            <a:picLocks noChangeAspect="1"/>
          </p:cNvPicPr>
          <p:nvPr/>
        </p:nvPicPr>
        <p:blipFill>
          <a:blip r:embed="rId8"/>
          <a:stretch>
            <a:fillRect/>
          </a:stretch>
        </p:blipFill>
        <p:spPr>
          <a:xfrm>
            <a:off x="1003826" y="5018551"/>
            <a:ext cx="1452282" cy="914400"/>
          </a:xfrm>
          <a:prstGeom prst="rect">
            <a:avLst/>
          </a:prstGeom>
        </p:spPr>
      </p:pic>
      <p:pic>
        <p:nvPicPr>
          <p:cNvPr id="45" name="Picture 44" descr="A close up of a flower&#10;&#10;Description automatically generated">
            <a:extLst>
              <a:ext uri="{FF2B5EF4-FFF2-40B4-BE49-F238E27FC236}">
                <a16:creationId xmlns:a16="http://schemas.microsoft.com/office/drawing/2014/main" id="{EE2726BC-A1C2-3C41-B195-679A8B4D5BF5}"/>
              </a:ext>
            </a:extLst>
          </p:cNvPr>
          <p:cNvPicPr>
            <a:picLocks noChangeAspect="1"/>
          </p:cNvPicPr>
          <p:nvPr/>
        </p:nvPicPr>
        <p:blipFill>
          <a:blip r:embed="rId9"/>
          <a:stretch>
            <a:fillRect/>
          </a:stretch>
        </p:blipFill>
        <p:spPr>
          <a:xfrm>
            <a:off x="2499215" y="5016038"/>
            <a:ext cx="864973" cy="914400"/>
          </a:xfrm>
          <a:prstGeom prst="rect">
            <a:avLst/>
          </a:prstGeom>
        </p:spPr>
      </p:pic>
      <p:pic>
        <p:nvPicPr>
          <p:cNvPr id="46" name="Picture 45">
            <a:extLst>
              <a:ext uri="{FF2B5EF4-FFF2-40B4-BE49-F238E27FC236}">
                <a16:creationId xmlns:a16="http://schemas.microsoft.com/office/drawing/2014/main" id="{330E28F0-C9F0-2A4D-8A7F-B8ECE465EDBC}"/>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9000"/>
                    </a14:imgEffect>
                  </a14:imgLayer>
                </a14:imgProps>
              </a:ext>
            </a:extLst>
          </a:blip>
          <a:stretch>
            <a:fillRect/>
          </a:stretch>
        </p:blipFill>
        <p:spPr>
          <a:xfrm>
            <a:off x="3399470" y="5016038"/>
            <a:ext cx="1452282" cy="914400"/>
          </a:xfrm>
          <a:prstGeom prst="rect">
            <a:avLst/>
          </a:prstGeom>
        </p:spPr>
      </p:pic>
      <p:pic>
        <p:nvPicPr>
          <p:cNvPr id="47" name="Picture 46" descr="A blurry image of a person&#10;&#10;Description automatically generated">
            <a:extLst>
              <a:ext uri="{FF2B5EF4-FFF2-40B4-BE49-F238E27FC236}">
                <a16:creationId xmlns:a16="http://schemas.microsoft.com/office/drawing/2014/main" id="{33B1F57B-EE6C-6E49-AED7-30E1BD7F5CFF}"/>
              </a:ext>
            </a:extLst>
          </p:cNvPr>
          <p:cNvPicPr>
            <a:picLocks noChangeAspect="1"/>
          </p:cNvPicPr>
          <p:nvPr/>
        </p:nvPicPr>
        <p:blipFill>
          <a:blip r:embed="rId12"/>
          <a:stretch>
            <a:fillRect/>
          </a:stretch>
        </p:blipFill>
        <p:spPr>
          <a:xfrm>
            <a:off x="4894120" y="5012366"/>
            <a:ext cx="864973" cy="914400"/>
          </a:xfrm>
          <a:prstGeom prst="rect">
            <a:avLst/>
          </a:prstGeom>
        </p:spPr>
      </p:pic>
      <p:pic>
        <p:nvPicPr>
          <p:cNvPr id="48" name="Picture 47">
            <a:extLst>
              <a:ext uri="{FF2B5EF4-FFF2-40B4-BE49-F238E27FC236}">
                <a16:creationId xmlns:a16="http://schemas.microsoft.com/office/drawing/2014/main" id="{9D701293-49AC-F94B-8B39-6C9D1D236EB8}"/>
              </a:ext>
            </a:extLst>
          </p:cNvPr>
          <p:cNvPicPr>
            <a:picLocks noChangeAspect="1"/>
          </p:cNvPicPr>
          <p:nvPr/>
        </p:nvPicPr>
        <p:blipFill>
          <a:blip r:embed="rId13"/>
          <a:stretch>
            <a:fillRect/>
          </a:stretch>
        </p:blipFill>
        <p:spPr>
          <a:xfrm>
            <a:off x="5825936" y="5016038"/>
            <a:ext cx="1452282" cy="914400"/>
          </a:xfrm>
          <a:prstGeom prst="rect">
            <a:avLst/>
          </a:prstGeom>
        </p:spPr>
      </p:pic>
      <p:pic>
        <p:nvPicPr>
          <p:cNvPr id="49" name="Picture 48" descr="A close up of a sign&#10;&#10;Description automatically generated">
            <a:extLst>
              <a:ext uri="{FF2B5EF4-FFF2-40B4-BE49-F238E27FC236}">
                <a16:creationId xmlns:a16="http://schemas.microsoft.com/office/drawing/2014/main" id="{60637B30-C59D-724B-85E5-13E4D687536A}"/>
              </a:ext>
            </a:extLst>
          </p:cNvPr>
          <p:cNvPicPr>
            <a:picLocks noChangeAspect="1"/>
          </p:cNvPicPr>
          <p:nvPr/>
        </p:nvPicPr>
        <p:blipFill>
          <a:blip r:embed="rId14"/>
          <a:stretch>
            <a:fillRect/>
          </a:stretch>
        </p:blipFill>
        <p:spPr>
          <a:xfrm>
            <a:off x="9740775" y="5016038"/>
            <a:ext cx="864973" cy="914400"/>
          </a:xfrm>
          <a:prstGeom prst="rect">
            <a:avLst/>
          </a:prstGeom>
        </p:spPr>
      </p:pic>
      <p:pic>
        <p:nvPicPr>
          <p:cNvPr id="50" name="Picture 49">
            <a:extLst>
              <a:ext uri="{FF2B5EF4-FFF2-40B4-BE49-F238E27FC236}">
                <a16:creationId xmlns:a16="http://schemas.microsoft.com/office/drawing/2014/main" id="{1BC15EEC-C4C7-0D43-BF2E-52BBA817B029}"/>
              </a:ext>
            </a:extLst>
          </p:cNvPr>
          <p:cNvPicPr>
            <a:picLocks noChangeAspect="1"/>
          </p:cNvPicPr>
          <p:nvPr/>
        </p:nvPicPr>
        <p:blipFill>
          <a:blip r:embed="rId15"/>
          <a:stretch>
            <a:fillRect/>
          </a:stretch>
        </p:blipFill>
        <p:spPr>
          <a:xfrm>
            <a:off x="10650798" y="5016038"/>
            <a:ext cx="1452282" cy="914400"/>
          </a:xfrm>
          <a:prstGeom prst="rect">
            <a:avLst/>
          </a:prstGeom>
        </p:spPr>
      </p:pic>
      <p:pic>
        <p:nvPicPr>
          <p:cNvPr id="51" name="Picture 50">
            <a:extLst>
              <a:ext uri="{FF2B5EF4-FFF2-40B4-BE49-F238E27FC236}">
                <a16:creationId xmlns:a16="http://schemas.microsoft.com/office/drawing/2014/main" id="{DF4EFD77-21E6-284A-B8B1-4DDF005E5F33}"/>
              </a:ext>
            </a:extLst>
          </p:cNvPr>
          <p:cNvPicPr>
            <a:picLocks noChangeAspect="1"/>
          </p:cNvPicPr>
          <p:nvPr/>
        </p:nvPicPr>
        <p:blipFill>
          <a:blip r:embed="rId16">
            <a:extLst>
              <a:ext uri="{BEBA8EAE-BF5A-486C-A8C5-ECC9F3942E4B}">
                <a14:imgProps xmlns:a14="http://schemas.microsoft.com/office/drawing/2010/main">
                  <a14:imgLayer r:embed="rId17">
                    <a14:imgEffect>
                      <a14:colorTemperature colorTemp="6000"/>
                    </a14:imgEffect>
                  </a14:imgLayer>
                </a14:imgProps>
              </a:ext>
            </a:extLst>
          </a:blip>
          <a:stretch>
            <a:fillRect/>
          </a:stretch>
        </p:blipFill>
        <p:spPr>
          <a:xfrm>
            <a:off x="8227851" y="5016038"/>
            <a:ext cx="1452282" cy="914400"/>
          </a:xfrm>
          <a:prstGeom prst="rect">
            <a:avLst/>
          </a:prstGeom>
        </p:spPr>
      </p:pic>
      <p:pic>
        <p:nvPicPr>
          <p:cNvPr id="52" name="Picture 51">
            <a:extLst>
              <a:ext uri="{FF2B5EF4-FFF2-40B4-BE49-F238E27FC236}">
                <a16:creationId xmlns:a16="http://schemas.microsoft.com/office/drawing/2014/main" id="{F50F81BC-DF6A-8B44-B143-7E64755B2307}"/>
              </a:ext>
            </a:extLst>
          </p:cNvPr>
          <p:cNvPicPr>
            <a:picLocks noChangeAspect="1"/>
          </p:cNvPicPr>
          <p:nvPr/>
        </p:nvPicPr>
        <p:blipFill>
          <a:blip r:embed="rId18">
            <a:extLst>
              <a:ext uri="{BEBA8EAE-BF5A-486C-A8C5-ECC9F3942E4B}">
                <a14:imgProps xmlns:a14="http://schemas.microsoft.com/office/drawing/2010/main">
                  <a14:imgLayer r:embed="rId19">
                    <a14:imgEffect>
                      <a14:colorTemperature colorTemp="6000"/>
                    </a14:imgEffect>
                    <a14:imgEffect>
                      <a14:brightnessContrast bright="15000"/>
                    </a14:imgEffect>
                  </a14:imgLayer>
                </a14:imgProps>
              </a:ext>
            </a:extLst>
          </a:blip>
          <a:stretch>
            <a:fillRect/>
          </a:stretch>
        </p:blipFill>
        <p:spPr>
          <a:xfrm>
            <a:off x="7319425" y="5016038"/>
            <a:ext cx="864973" cy="914400"/>
          </a:xfrm>
          <a:prstGeom prst="rect">
            <a:avLst/>
          </a:prstGeom>
        </p:spPr>
      </p:pic>
      <p:pic>
        <p:nvPicPr>
          <p:cNvPr id="53" name="Picture 52" descr="A group of toy figurines&#10;&#10;Description automatically generated">
            <a:extLst>
              <a:ext uri="{FF2B5EF4-FFF2-40B4-BE49-F238E27FC236}">
                <a16:creationId xmlns:a16="http://schemas.microsoft.com/office/drawing/2014/main" id="{83B261A7-8E12-9441-823F-25803E5393B9}"/>
              </a:ext>
            </a:extLst>
          </p:cNvPr>
          <p:cNvPicPr>
            <a:picLocks noChangeAspect="1"/>
          </p:cNvPicPr>
          <p:nvPr/>
        </p:nvPicPr>
        <p:blipFill>
          <a:blip r:embed="rId20"/>
          <a:stretch>
            <a:fillRect/>
          </a:stretch>
        </p:blipFill>
        <p:spPr>
          <a:xfrm>
            <a:off x="7311461" y="2574590"/>
            <a:ext cx="2377440" cy="2377440"/>
          </a:xfrm>
          <a:prstGeom prst="rect">
            <a:avLst/>
          </a:prstGeom>
        </p:spPr>
      </p:pic>
      <p:sp>
        <p:nvSpPr>
          <p:cNvPr id="54" name="TextBox 53">
            <a:extLst>
              <a:ext uri="{FF2B5EF4-FFF2-40B4-BE49-F238E27FC236}">
                <a16:creationId xmlns:a16="http://schemas.microsoft.com/office/drawing/2014/main" id="{726BC6F4-7F58-8740-AA8D-B061295EB103}"/>
              </a:ext>
            </a:extLst>
          </p:cNvPr>
          <p:cNvSpPr txBox="1"/>
          <p:nvPr/>
        </p:nvSpPr>
        <p:spPr>
          <a:xfrm>
            <a:off x="0" y="6327973"/>
            <a:ext cx="7410632" cy="307777"/>
          </a:xfrm>
          <a:prstGeom prst="rect">
            <a:avLst/>
          </a:prstGeom>
          <a:noFill/>
        </p:spPr>
        <p:txBody>
          <a:bodyPr wrap="square" rtlCol="0">
            <a:spAutoFit/>
          </a:bodyPr>
          <a:lstStyle/>
          <a:p>
            <a:r>
              <a:rPr lang="en-US" sz="1400" dirty="0"/>
              <a:t>[1] Chen et al. “Learning to See in the Dark.” CVPR, 2018. </a:t>
            </a:r>
          </a:p>
        </p:txBody>
      </p:sp>
      <p:sp>
        <p:nvSpPr>
          <p:cNvPr id="55" name="Google Shape;197;p29">
            <a:extLst>
              <a:ext uri="{FF2B5EF4-FFF2-40B4-BE49-F238E27FC236}">
                <a16:creationId xmlns:a16="http://schemas.microsoft.com/office/drawing/2014/main" id="{A58B98B3-F500-FE42-B988-A7D899243CD8}"/>
              </a:ext>
            </a:extLst>
          </p:cNvPr>
          <p:cNvSpPr txBox="1">
            <a:spLocks/>
          </p:cNvSpPr>
          <p:nvPr/>
        </p:nvSpPr>
        <p:spPr>
          <a:xfrm>
            <a:off x="990864" y="1273319"/>
            <a:ext cx="10130424" cy="599127"/>
          </a:xfrm>
          <a:prstGeom prst="rect">
            <a:avLst/>
          </a:prstGeom>
          <a:noFill/>
          <a:ln>
            <a:noFill/>
          </a:ln>
        </p:spPr>
        <p:txBody>
          <a:bodyPr spcFirstLastPara="1" wrap="square" lIns="92075" tIns="46025" rIns="92075" bIns="460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Avenir"/>
                <a:sym typeface="Avenir"/>
              </a:rPr>
              <a:t>Compared to no-flash methods (real data):</a:t>
            </a:r>
          </a:p>
        </p:txBody>
      </p:sp>
    </p:spTree>
    <p:extLst>
      <p:ext uri="{BB962C8B-B14F-4D97-AF65-F5344CB8AC3E}">
        <p14:creationId xmlns:p14="http://schemas.microsoft.com/office/powerpoint/2010/main" val="1726345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Google Shape;197;p29">
            <a:extLst>
              <a:ext uri="{FF2B5EF4-FFF2-40B4-BE49-F238E27FC236}">
                <a16:creationId xmlns:a16="http://schemas.microsoft.com/office/drawing/2014/main" id="{2D46C30E-7C39-B848-8347-076EBB7B5D7D}"/>
              </a:ext>
            </a:extLst>
          </p:cNvPr>
          <p:cNvSpPr txBox="1">
            <a:spLocks/>
          </p:cNvSpPr>
          <p:nvPr/>
        </p:nvSpPr>
        <p:spPr>
          <a:xfrm>
            <a:off x="2209800" y="222250"/>
            <a:ext cx="7772400" cy="838200"/>
          </a:xfrm>
          <a:prstGeom prst="rect">
            <a:avLst/>
          </a:prstGeom>
          <a:noFill/>
          <a:ln>
            <a:noFill/>
          </a:ln>
        </p:spPr>
        <p:txBody>
          <a:bodyPr spcFirstLastPara="1" wrap="square" lIns="92075" tIns="46025" rIns="92075" bIns="460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venir"/>
                <a:sym typeface="Avenir"/>
              </a:rPr>
              <a:t>Low-Light Photography</a:t>
            </a:r>
            <a:endParaRPr lang="en-US" sz="3600" b="1" dirty="0"/>
          </a:p>
        </p:txBody>
      </p:sp>
      <p:cxnSp>
        <p:nvCxnSpPr>
          <p:cNvPr id="11" name="Google Shape;184;p28">
            <a:extLst>
              <a:ext uri="{FF2B5EF4-FFF2-40B4-BE49-F238E27FC236}">
                <a16:creationId xmlns:a16="http://schemas.microsoft.com/office/drawing/2014/main" id="{14D1DF64-07DA-B94A-9333-AFE2016FD251}"/>
              </a:ext>
            </a:extLst>
          </p:cNvPr>
          <p:cNvCxnSpPr>
            <a:cxnSpLocks/>
          </p:cNvCxnSpPr>
          <p:nvPr/>
        </p:nvCxnSpPr>
        <p:spPr>
          <a:xfrm>
            <a:off x="1061357" y="1098550"/>
            <a:ext cx="10123714" cy="0"/>
          </a:xfrm>
          <a:prstGeom prst="straightConnector1">
            <a:avLst/>
          </a:prstGeom>
          <a:noFill/>
          <a:ln w="12700" cap="flat" cmpd="sng">
            <a:solidFill>
              <a:srgbClr val="C0C0C0"/>
            </a:solidFill>
            <a:prstDash val="solid"/>
            <a:round/>
            <a:headEnd type="none" w="sm" len="sm"/>
            <a:tailEnd type="none" w="sm" len="sm"/>
          </a:ln>
        </p:spPr>
      </p:cxnSp>
      <p:sp>
        <p:nvSpPr>
          <p:cNvPr id="54" name="TextBox 53">
            <a:extLst>
              <a:ext uri="{FF2B5EF4-FFF2-40B4-BE49-F238E27FC236}">
                <a16:creationId xmlns:a16="http://schemas.microsoft.com/office/drawing/2014/main" id="{726BC6F4-7F58-8740-AA8D-B061295EB103}"/>
              </a:ext>
            </a:extLst>
          </p:cNvPr>
          <p:cNvSpPr txBox="1"/>
          <p:nvPr/>
        </p:nvSpPr>
        <p:spPr>
          <a:xfrm>
            <a:off x="0" y="6351123"/>
            <a:ext cx="7410632" cy="523220"/>
          </a:xfrm>
          <a:prstGeom prst="rect">
            <a:avLst/>
          </a:prstGeom>
          <a:noFill/>
        </p:spPr>
        <p:txBody>
          <a:bodyPr wrap="square" rtlCol="0">
            <a:spAutoFit/>
          </a:bodyPr>
          <a:lstStyle/>
          <a:p>
            <a:r>
              <a:rPr lang="en-US" sz="1400" dirty="0"/>
              <a:t>[2] Li et al. “Joint image filtering with deep convolutional networks.” PAMI, 2019.</a:t>
            </a:r>
          </a:p>
          <a:p>
            <a:r>
              <a:rPr lang="en-US" sz="1400" dirty="0"/>
              <a:t>[3] Shen et al. “Multispectral joint image restoration via optimizing a scale map.” PAMI, 2015.</a:t>
            </a:r>
          </a:p>
        </p:txBody>
      </p:sp>
      <p:sp>
        <p:nvSpPr>
          <p:cNvPr id="55" name="Google Shape;197;p29">
            <a:extLst>
              <a:ext uri="{FF2B5EF4-FFF2-40B4-BE49-F238E27FC236}">
                <a16:creationId xmlns:a16="http://schemas.microsoft.com/office/drawing/2014/main" id="{A58B98B3-F500-FE42-B988-A7D899243CD8}"/>
              </a:ext>
            </a:extLst>
          </p:cNvPr>
          <p:cNvSpPr txBox="1">
            <a:spLocks/>
          </p:cNvSpPr>
          <p:nvPr/>
        </p:nvSpPr>
        <p:spPr>
          <a:xfrm>
            <a:off x="990864" y="1273319"/>
            <a:ext cx="10130424" cy="599127"/>
          </a:xfrm>
          <a:prstGeom prst="rect">
            <a:avLst/>
          </a:prstGeom>
          <a:noFill/>
          <a:ln>
            <a:noFill/>
          </a:ln>
        </p:spPr>
        <p:txBody>
          <a:bodyPr spcFirstLastPara="1" wrap="square" lIns="92075" tIns="46025" rIns="92075" bIns="460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Avenir"/>
                <a:sym typeface="Avenir"/>
              </a:rPr>
              <a:t>Compared to other guided filtering methods (real data):</a:t>
            </a:r>
          </a:p>
        </p:txBody>
      </p:sp>
      <p:pic>
        <p:nvPicPr>
          <p:cNvPr id="4" name="Picture 3">
            <a:extLst>
              <a:ext uri="{FF2B5EF4-FFF2-40B4-BE49-F238E27FC236}">
                <a16:creationId xmlns:a16="http://schemas.microsoft.com/office/drawing/2014/main" id="{C15AFFDA-ED66-AE41-B36A-D64BE77C8B2E}"/>
              </a:ext>
            </a:extLst>
          </p:cNvPr>
          <p:cNvPicPr>
            <a:picLocks noChangeAspect="1"/>
          </p:cNvPicPr>
          <p:nvPr/>
        </p:nvPicPr>
        <p:blipFill rotWithShape="1">
          <a:blip r:embed="rId3"/>
          <a:srcRect l="15838" t="35910" r="25126" b="27600"/>
          <a:stretch/>
        </p:blipFill>
        <p:spPr>
          <a:xfrm>
            <a:off x="1284513" y="1802275"/>
            <a:ext cx="9499601" cy="4537273"/>
          </a:xfrm>
          <a:prstGeom prst="rect">
            <a:avLst/>
          </a:prstGeom>
        </p:spPr>
      </p:pic>
    </p:spTree>
    <p:extLst>
      <p:ext uri="{BB962C8B-B14F-4D97-AF65-F5344CB8AC3E}">
        <p14:creationId xmlns:p14="http://schemas.microsoft.com/office/powerpoint/2010/main" val="1194787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33B629-3DFC-F84B-804F-1A1AB3C8599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0000"/>
                    </a14:imgEffect>
                  </a14:imgLayer>
                </a14:imgProps>
              </a:ext>
            </a:extLst>
          </a:blip>
          <a:srcRect t="14511" r="19048" b="15502"/>
          <a:stretch/>
        </p:blipFill>
        <p:spPr>
          <a:xfrm>
            <a:off x="5108063" y="3826695"/>
            <a:ext cx="1128192" cy="731520"/>
          </a:xfrm>
          <a:prstGeom prst="rect">
            <a:avLst/>
          </a:prstGeom>
        </p:spPr>
      </p:pic>
      <p:grpSp>
        <p:nvGrpSpPr>
          <p:cNvPr id="14" name="Group 13">
            <a:extLst>
              <a:ext uri="{FF2B5EF4-FFF2-40B4-BE49-F238E27FC236}">
                <a16:creationId xmlns:a16="http://schemas.microsoft.com/office/drawing/2014/main" id="{D2DF382E-C829-C146-A2FA-C59DBE4CFAE6}"/>
              </a:ext>
            </a:extLst>
          </p:cNvPr>
          <p:cNvGrpSpPr/>
          <p:nvPr/>
        </p:nvGrpSpPr>
        <p:grpSpPr>
          <a:xfrm>
            <a:off x="2760218" y="2318054"/>
            <a:ext cx="1606732" cy="581890"/>
            <a:chOff x="4523142" y="966355"/>
            <a:chExt cx="1606732" cy="581890"/>
          </a:xfrm>
        </p:grpSpPr>
        <p:sp>
          <p:nvSpPr>
            <p:cNvPr id="15" name="Cube 14">
              <a:extLst>
                <a:ext uri="{FF2B5EF4-FFF2-40B4-BE49-F238E27FC236}">
                  <a16:creationId xmlns:a16="http://schemas.microsoft.com/office/drawing/2014/main" id="{46DF2443-8A7E-DD48-B3C1-9ED170D3FE2F}"/>
                </a:ext>
              </a:extLst>
            </p:cNvPr>
            <p:cNvSpPr/>
            <p:nvPr/>
          </p:nvSpPr>
          <p:spPr>
            <a:xfrm>
              <a:off x="4523142" y="966355"/>
              <a:ext cx="1576322" cy="581890"/>
            </a:xfrm>
            <a:prstGeom prst="cube">
              <a:avLst/>
            </a:prstGeom>
            <a:solidFill>
              <a:srgbClr val="E14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5C12B25E-AC52-184D-A9FE-EBCFD479BC9D}"/>
                </a:ext>
              </a:extLst>
            </p:cNvPr>
            <p:cNvSpPr txBox="1"/>
            <p:nvPr/>
          </p:nvSpPr>
          <p:spPr>
            <a:xfrm>
              <a:off x="4727863" y="1186538"/>
              <a:ext cx="1402011" cy="338554"/>
            </a:xfrm>
            <a:prstGeom prst="rect">
              <a:avLst/>
            </a:prstGeom>
            <a:noFill/>
          </p:spPr>
          <p:txBody>
            <a:bodyPr wrap="square" rtlCol="0">
              <a:spAutoFit/>
            </a:bodyPr>
            <a:lstStyle/>
            <a:p>
              <a:r>
                <a:rPr lang="en-US" sz="1600" dirty="0"/>
                <a:t>PWC-Net</a:t>
              </a:r>
            </a:p>
          </p:txBody>
        </p:sp>
      </p:grpSp>
      <p:grpSp>
        <p:nvGrpSpPr>
          <p:cNvPr id="17" name="Group 16">
            <a:extLst>
              <a:ext uri="{FF2B5EF4-FFF2-40B4-BE49-F238E27FC236}">
                <a16:creationId xmlns:a16="http://schemas.microsoft.com/office/drawing/2014/main" id="{1FCF1156-E8D3-BF49-8C08-C3FF1CA1A9C6}"/>
              </a:ext>
            </a:extLst>
          </p:cNvPr>
          <p:cNvGrpSpPr/>
          <p:nvPr/>
        </p:nvGrpSpPr>
        <p:grpSpPr>
          <a:xfrm>
            <a:off x="3499310" y="3284046"/>
            <a:ext cx="1081723" cy="458653"/>
            <a:chOff x="5262232" y="2031328"/>
            <a:chExt cx="1081723" cy="458653"/>
          </a:xfrm>
        </p:grpSpPr>
        <p:sp>
          <p:nvSpPr>
            <p:cNvPr id="18" name="Rounded Rectangle 17">
              <a:extLst>
                <a:ext uri="{FF2B5EF4-FFF2-40B4-BE49-F238E27FC236}">
                  <a16:creationId xmlns:a16="http://schemas.microsoft.com/office/drawing/2014/main" id="{D91EACFC-2412-4A41-B3C3-0209CE42B07B}"/>
                </a:ext>
              </a:extLst>
            </p:cNvPr>
            <p:cNvSpPr/>
            <p:nvPr/>
          </p:nvSpPr>
          <p:spPr>
            <a:xfrm>
              <a:off x="5262232" y="2031328"/>
              <a:ext cx="867641" cy="45865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endParaRPr>
            </a:p>
          </p:txBody>
        </p:sp>
        <p:sp>
          <p:nvSpPr>
            <p:cNvPr id="19" name="TextBox 18">
              <a:extLst>
                <a:ext uri="{FF2B5EF4-FFF2-40B4-BE49-F238E27FC236}">
                  <a16:creationId xmlns:a16="http://schemas.microsoft.com/office/drawing/2014/main" id="{02E2A785-9288-F446-9612-AA9DC4A661D6}"/>
                </a:ext>
              </a:extLst>
            </p:cNvPr>
            <p:cNvSpPr txBox="1"/>
            <p:nvPr/>
          </p:nvSpPr>
          <p:spPr>
            <a:xfrm>
              <a:off x="5336037" y="2071729"/>
              <a:ext cx="1007918" cy="338554"/>
            </a:xfrm>
            <a:prstGeom prst="rect">
              <a:avLst/>
            </a:prstGeom>
            <a:noFill/>
          </p:spPr>
          <p:txBody>
            <a:bodyPr wrap="square" rtlCol="0">
              <a:spAutoFit/>
            </a:bodyPr>
            <a:lstStyle/>
            <a:p>
              <a:r>
                <a:rPr lang="en-US" sz="1600" dirty="0"/>
                <a:t>Warp</a:t>
              </a:r>
            </a:p>
          </p:txBody>
        </p:sp>
      </p:grpSp>
      <p:grpSp>
        <p:nvGrpSpPr>
          <p:cNvPr id="20" name="Group 19">
            <a:extLst>
              <a:ext uri="{FF2B5EF4-FFF2-40B4-BE49-F238E27FC236}">
                <a16:creationId xmlns:a16="http://schemas.microsoft.com/office/drawing/2014/main" id="{957228B4-0A03-8C43-8C53-BC1FEAAD06B7}"/>
              </a:ext>
            </a:extLst>
          </p:cNvPr>
          <p:cNvGrpSpPr/>
          <p:nvPr/>
        </p:nvGrpSpPr>
        <p:grpSpPr>
          <a:xfrm>
            <a:off x="4194165" y="4084772"/>
            <a:ext cx="1067343" cy="458653"/>
            <a:chOff x="5770049" y="2832054"/>
            <a:chExt cx="1067343" cy="458653"/>
          </a:xfrm>
        </p:grpSpPr>
        <p:sp>
          <p:nvSpPr>
            <p:cNvPr id="21" name="Rounded Rectangle 20">
              <a:extLst>
                <a:ext uri="{FF2B5EF4-FFF2-40B4-BE49-F238E27FC236}">
                  <a16:creationId xmlns:a16="http://schemas.microsoft.com/office/drawing/2014/main" id="{1092D448-5F32-0F42-9595-747C8F53A63E}"/>
                </a:ext>
              </a:extLst>
            </p:cNvPr>
            <p:cNvSpPr/>
            <p:nvPr/>
          </p:nvSpPr>
          <p:spPr>
            <a:xfrm>
              <a:off x="5770049" y="2832054"/>
              <a:ext cx="867641" cy="45865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9E5C23BA-B704-D84A-82AB-256FEC2AB3C6}"/>
                </a:ext>
              </a:extLst>
            </p:cNvPr>
            <p:cNvSpPr txBox="1"/>
            <p:nvPr/>
          </p:nvSpPr>
          <p:spPr>
            <a:xfrm>
              <a:off x="5829474" y="2894791"/>
              <a:ext cx="1007918" cy="338554"/>
            </a:xfrm>
            <a:prstGeom prst="rect">
              <a:avLst/>
            </a:prstGeom>
            <a:noFill/>
          </p:spPr>
          <p:txBody>
            <a:bodyPr wrap="square" rtlCol="0">
              <a:spAutoFit/>
            </a:bodyPr>
            <a:lstStyle/>
            <a:p>
              <a:r>
                <a:rPr lang="en-US" sz="1600" dirty="0"/>
                <a:t>Warp</a:t>
              </a:r>
            </a:p>
          </p:txBody>
        </p:sp>
      </p:grpSp>
      <p:grpSp>
        <p:nvGrpSpPr>
          <p:cNvPr id="23" name="Group 22">
            <a:extLst>
              <a:ext uri="{FF2B5EF4-FFF2-40B4-BE49-F238E27FC236}">
                <a16:creationId xmlns:a16="http://schemas.microsoft.com/office/drawing/2014/main" id="{243A237E-3EE8-6740-99B8-CE947A0B0178}"/>
              </a:ext>
            </a:extLst>
          </p:cNvPr>
          <p:cNvGrpSpPr/>
          <p:nvPr/>
        </p:nvGrpSpPr>
        <p:grpSpPr>
          <a:xfrm>
            <a:off x="7087384" y="3987038"/>
            <a:ext cx="1268355" cy="543860"/>
            <a:chOff x="4523141" y="977037"/>
            <a:chExt cx="1679037" cy="581890"/>
          </a:xfrm>
          <a:solidFill>
            <a:srgbClr val="7030A0"/>
          </a:solidFill>
        </p:grpSpPr>
        <p:sp>
          <p:nvSpPr>
            <p:cNvPr id="24" name="Cube 23">
              <a:extLst>
                <a:ext uri="{FF2B5EF4-FFF2-40B4-BE49-F238E27FC236}">
                  <a16:creationId xmlns:a16="http://schemas.microsoft.com/office/drawing/2014/main" id="{CECEB932-6A7D-7045-B34A-01F785F32ABC}"/>
                </a:ext>
              </a:extLst>
            </p:cNvPr>
            <p:cNvSpPr/>
            <p:nvPr/>
          </p:nvSpPr>
          <p:spPr>
            <a:xfrm>
              <a:off x="4523141" y="977037"/>
              <a:ext cx="1576322" cy="581890"/>
            </a:xfrm>
            <a:prstGeom prst="cub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257F1C8C-00FF-7D49-9DAD-553A4AFF7F04}"/>
                </a:ext>
              </a:extLst>
            </p:cNvPr>
            <p:cNvSpPr txBox="1"/>
            <p:nvPr/>
          </p:nvSpPr>
          <p:spPr>
            <a:xfrm>
              <a:off x="4602700" y="1148593"/>
              <a:ext cx="1599478" cy="362228"/>
            </a:xfrm>
            <a:prstGeom prst="rect">
              <a:avLst/>
            </a:prstGeom>
            <a:noFill/>
          </p:spPr>
          <p:txBody>
            <a:bodyPr wrap="square" rtlCol="0">
              <a:spAutoFit/>
            </a:bodyPr>
            <a:lstStyle/>
            <a:p>
              <a:r>
                <a:rPr lang="en-US" sz="1600" dirty="0"/>
                <a:t>MFF-Net</a:t>
              </a:r>
            </a:p>
          </p:txBody>
        </p:sp>
      </p:grpSp>
      <p:grpSp>
        <p:nvGrpSpPr>
          <p:cNvPr id="34" name="Group 33">
            <a:extLst>
              <a:ext uri="{FF2B5EF4-FFF2-40B4-BE49-F238E27FC236}">
                <a16:creationId xmlns:a16="http://schemas.microsoft.com/office/drawing/2014/main" id="{0BE68B21-113D-C44A-AFC3-99D23602A6B6}"/>
              </a:ext>
            </a:extLst>
          </p:cNvPr>
          <p:cNvGrpSpPr/>
          <p:nvPr/>
        </p:nvGrpSpPr>
        <p:grpSpPr>
          <a:xfrm>
            <a:off x="7099321" y="4816995"/>
            <a:ext cx="1273824" cy="543860"/>
            <a:chOff x="4523141" y="977037"/>
            <a:chExt cx="1667488" cy="581890"/>
          </a:xfrm>
          <a:solidFill>
            <a:srgbClr val="7030A0"/>
          </a:solidFill>
        </p:grpSpPr>
        <p:sp>
          <p:nvSpPr>
            <p:cNvPr id="37" name="Cube 36">
              <a:extLst>
                <a:ext uri="{FF2B5EF4-FFF2-40B4-BE49-F238E27FC236}">
                  <a16:creationId xmlns:a16="http://schemas.microsoft.com/office/drawing/2014/main" id="{996A67EC-7108-DB41-B5F8-BB93AA75F514}"/>
                </a:ext>
              </a:extLst>
            </p:cNvPr>
            <p:cNvSpPr/>
            <p:nvPr/>
          </p:nvSpPr>
          <p:spPr>
            <a:xfrm>
              <a:off x="4523141" y="977037"/>
              <a:ext cx="1576322" cy="581890"/>
            </a:xfrm>
            <a:prstGeom prst="cub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746653BE-DA6B-AC4E-9E3A-EA8965388374}"/>
                </a:ext>
              </a:extLst>
            </p:cNvPr>
            <p:cNvSpPr txBox="1"/>
            <p:nvPr/>
          </p:nvSpPr>
          <p:spPr>
            <a:xfrm>
              <a:off x="4603451" y="1175769"/>
              <a:ext cx="1587178" cy="362228"/>
            </a:xfrm>
            <a:prstGeom prst="rect">
              <a:avLst/>
            </a:prstGeom>
            <a:noFill/>
          </p:spPr>
          <p:txBody>
            <a:bodyPr wrap="square" rtlCol="0">
              <a:spAutoFit/>
            </a:bodyPr>
            <a:lstStyle/>
            <a:p>
              <a:r>
                <a:rPr lang="en-US" sz="1600" dirty="0"/>
                <a:t>MFF-Net</a:t>
              </a:r>
            </a:p>
          </p:txBody>
        </p:sp>
      </p:grpSp>
      <p:grpSp>
        <p:nvGrpSpPr>
          <p:cNvPr id="39" name="Group 38">
            <a:extLst>
              <a:ext uri="{FF2B5EF4-FFF2-40B4-BE49-F238E27FC236}">
                <a16:creationId xmlns:a16="http://schemas.microsoft.com/office/drawing/2014/main" id="{9B646089-A44B-1F4A-9CFD-017880CE09FB}"/>
              </a:ext>
            </a:extLst>
          </p:cNvPr>
          <p:cNvGrpSpPr/>
          <p:nvPr/>
        </p:nvGrpSpPr>
        <p:grpSpPr>
          <a:xfrm>
            <a:off x="8667182" y="4323037"/>
            <a:ext cx="1576322" cy="581890"/>
            <a:chOff x="4523142" y="966355"/>
            <a:chExt cx="1576322" cy="581890"/>
          </a:xfrm>
          <a:solidFill>
            <a:srgbClr val="00B0F0"/>
          </a:solidFill>
        </p:grpSpPr>
        <p:sp>
          <p:nvSpPr>
            <p:cNvPr id="40" name="Cube 39">
              <a:extLst>
                <a:ext uri="{FF2B5EF4-FFF2-40B4-BE49-F238E27FC236}">
                  <a16:creationId xmlns:a16="http://schemas.microsoft.com/office/drawing/2014/main" id="{4F588483-DCB2-AC4E-8C5B-91A3F0B35E47}"/>
                </a:ext>
              </a:extLst>
            </p:cNvPr>
            <p:cNvSpPr/>
            <p:nvPr/>
          </p:nvSpPr>
          <p:spPr>
            <a:xfrm>
              <a:off x="4523142" y="966355"/>
              <a:ext cx="1576322" cy="581890"/>
            </a:xfrm>
            <a:prstGeom prst="cub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1219F06C-B24D-844F-B53B-A41DC5CE25CA}"/>
                </a:ext>
              </a:extLst>
            </p:cNvPr>
            <p:cNvSpPr txBox="1"/>
            <p:nvPr/>
          </p:nvSpPr>
          <p:spPr>
            <a:xfrm>
              <a:off x="4727864" y="1161138"/>
              <a:ext cx="1149216" cy="338554"/>
            </a:xfrm>
            <a:prstGeom prst="rect">
              <a:avLst/>
            </a:prstGeom>
            <a:grpFill/>
          </p:spPr>
          <p:txBody>
            <a:bodyPr wrap="square" rtlCol="0">
              <a:spAutoFit/>
            </a:bodyPr>
            <a:lstStyle/>
            <a:p>
              <a:r>
                <a:rPr lang="en-US" sz="1600" dirty="0"/>
                <a:t>TCE-Net</a:t>
              </a:r>
            </a:p>
          </p:txBody>
        </p:sp>
      </p:grpSp>
      <p:sp>
        <p:nvSpPr>
          <p:cNvPr id="42" name="TextBox 41">
            <a:extLst>
              <a:ext uri="{FF2B5EF4-FFF2-40B4-BE49-F238E27FC236}">
                <a16:creationId xmlns:a16="http://schemas.microsoft.com/office/drawing/2014/main" id="{A0FE7C24-5180-A942-BDB8-687742E10213}"/>
              </a:ext>
            </a:extLst>
          </p:cNvPr>
          <p:cNvSpPr txBox="1"/>
          <p:nvPr/>
        </p:nvSpPr>
        <p:spPr>
          <a:xfrm rot="16200000">
            <a:off x="23722" y="4063461"/>
            <a:ext cx="1007918" cy="338554"/>
          </a:xfrm>
          <a:prstGeom prst="rect">
            <a:avLst/>
          </a:prstGeom>
          <a:noFill/>
        </p:spPr>
        <p:txBody>
          <a:bodyPr wrap="square" rtlCol="0">
            <a:spAutoFit/>
          </a:bodyPr>
          <a:lstStyle/>
          <a:p>
            <a:r>
              <a:rPr lang="en-US" sz="1600" dirty="0"/>
              <a:t>Time</a:t>
            </a:r>
          </a:p>
        </p:txBody>
      </p:sp>
      <p:cxnSp>
        <p:nvCxnSpPr>
          <p:cNvPr id="43" name="Straight Arrow Connector 42">
            <a:extLst>
              <a:ext uri="{FF2B5EF4-FFF2-40B4-BE49-F238E27FC236}">
                <a16:creationId xmlns:a16="http://schemas.microsoft.com/office/drawing/2014/main" id="{65B78E60-FDF0-0140-AC85-152F84D4E8D7}"/>
              </a:ext>
            </a:extLst>
          </p:cNvPr>
          <p:cNvCxnSpPr>
            <a:cxnSpLocks/>
          </p:cNvCxnSpPr>
          <p:nvPr/>
        </p:nvCxnSpPr>
        <p:spPr>
          <a:xfrm>
            <a:off x="373792" y="2344363"/>
            <a:ext cx="0" cy="3102789"/>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7591B436-B342-894C-B119-10A6B4756EC6}"/>
              </a:ext>
            </a:extLst>
          </p:cNvPr>
          <p:cNvGrpSpPr/>
          <p:nvPr/>
        </p:nvGrpSpPr>
        <p:grpSpPr>
          <a:xfrm>
            <a:off x="7077296" y="2327124"/>
            <a:ext cx="1238164" cy="543860"/>
            <a:chOff x="4523141" y="977037"/>
            <a:chExt cx="1639070" cy="581890"/>
          </a:xfrm>
          <a:solidFill>
            <a:srgbClr val="7030A0">
              <a:alpha val="25000"/>
            </a:srgbClr>
          </a:solidFill>
        </p:grpSpPr>
        <p:sp>
          <p:nvSpPr>
            <p:cNvPr id="45" name="Cube 44">
              <a:extLst>
                <a:ext uri="{FF2B5EF4-FFF2-40B4-BE49-F238E27FC236}">
                  <a16:creationId xmlns:a16="http://schemas.microsoft.com/office/drawing/2014/main" id="{21CEA864-1CDC-8246-B8A4-F9808C8C65D5}"/>
                </a:ext>
              </a:extLst>
            </p:cNvPr>
            <p:cNvSpPr/>
            <p:nvPr/>
          </p:nvSpPr>
          <p:spPr>
            <a:xfrm>
              <a:off x="4523141" y="977037"/>
              <a:ext cx="1576322" cy="581890"/>
            </a:xfrm>
            <a:prstGeom prst="cube">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F235C617-57E3-B648-8A99-4CAC7280E681}"/>
                </a:ext>
              </a:extLst>
            </p:cNvPr>
            <p:cNvSpPr txBox="1"/>
            <p:nvPr/>
          </p:nvSpPr>
          <p:spPr>
            <a:xfrm>
              <a:off x="4585889" y="1175769"/>
              <a:ext cx="1576322" cy="362228"/>
            </a:xfrm>
            <a:prstGeom prst="rect">
              <a:avLst/>
            </a:prstGeom>
            <a:noFill/>
            <a:ln>
              <a:noFill/>
            </a:ln>
          </p:spPr>
          <p:txBody>
            <a:bodyPr wrap="square" rtlCol="0">
              <a:spAutoFit/>
            </a:bodyPr>
            <a:lstStyle/>
            <a:p>
              <a:r>
                <a:rPr lang="en-US" sz="1600" dirty="0">
                  <a:solidFill>
                    <a:schemeClr val="bg1">
                      <a:lumMod val="50000"/>
                    </a:schemeClr>
                  </a:solidFill>
                </a:rPr>
                <a:t>MFF-Net</a:t>
              </a:r>
            </a:p>
          </p:txBody>
        </p:sp>
      </p:grpSp>
      <p:grpSp>
        <p:nvGrpSpPr>
          <p:cNvPr id="47" name="Group 46">
            <a:extLst>
              <a:ext uri="{FF2B5EF4-FFF2-40B4-BE49-F238E27FC236}">
                <a16:creationId xmlns:a16="http://schemas.microsoft.com/office/drawing/2014/main" id="{8F221D54-443D-5341-9637-77B762270FD3}"/>
              </a:ext>
            </a:extLst>
          </p:cNvPr>
          <p:cNvGrpSpPr/>
          <p:nvPr/>
        </p:nvGrpSpPr>
        <p:grpSpPr>
          <a:xfrm>
            <a:off x="7089231" y="3157081"/>
            <a:ext cx="1307474" cy="543860"/>
            <a:chOff x="4523141" y="977037"/>
            <a:chExt cx="1730822" cy="581890"/>
          </a:xfrm>
          <a:solidFill>
            <a:srgbClr val="7030A0">
              <a:alpha val="25000"/>
            </a:srgbClr>
          </a:solidFill>
        </p:grpSpPr>
        <p:sp>
          <p:nvSpPr>
            <p:cNvPr id="48" name="Cube 47">
              <a:extLst>
                <a:ext uri="{FF2B5EF4-FFF2-40B4-BE49-F238E27FC236}">
                  <a16:creationId xmlns:a16="http://schemas.microsoft.com/office/drawing/2014/main" id="{D319C64A-0D5E-0B4A-A6CB-09167326917A}"/>
                </a:ext>
              </a:extLst>
            </p:cNvPr>
            <p:cNvSpPr/>
            <p:nvPr/>
          </p:nvSpPr>
          <p:spPr>
            <a:xfrm>
              <a:off x="4523141" y="977037"/>
              <a:ext cx="1576322" cy="581890"/>
            </a:xfrm>
            <a:prstGeom prst="cube">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FF6A8963-F145-BA4F-960F-9ACCB2692B1C}"/>
                </a:ext>
              </a:extLst>
            </p:cNvPr>
            <p:cNvSpPr txBox="1"/>
            <p:nvPr/>
          </p:nvSpPr>
          <p:spPr>
            <a:xfrm>
              <a:off x="4585889" y="1175769"/>
              <a:ext cx="1668074" cy="362228"/>
            </a:xfrm>
            <a:prstGeom prst="rect">
              <a:avLst/>
            </a:prstGeom>
            <a:noFill/>
            <a:ln>
              <a:noFill/>
            </a:ln>
          </p:spPr>
          <p:txBody>
            <a:bodyPr wrap="square" rtlCol="0">
              <a:spAutoFit/>
            </a:bodyPr>
            <a:lstStyle/>
            <a:p>
              <a:r>
                <a:rPr lang="en-US" sz="1600" dirty="0">
                  <a:solidFill>
                    <a:schemeClr val="bg1">
                      <a:lumMod val="50000"/>
                    </a:schemeClr>
                  </a:solidFill>
                </a:rPr>
                <a:t>MFF-Net</a:t>
              </a:r>
            </a:p>
          </p:txBody>
        </p:sp>
      </p:grpSp>
      <p:grpSp>
        <p:nvGrpSpPr>
          <p:cNvPr id="50" name="Group 49">
            <a:extLst>
              <a:ext uri="{FF2B5EF4-FFF2-40B4-BE49-F238E27FC236}">
                <a16:creationId xmlns:a16="http://schemas.microsoft.com/office/drawing/2014/main" id="{F40FA0DA-E777-5B4A-8090-18F4F7F1BE1A}"/>
              </a:ext>
            </a:extLst>
          </p:cNvPr>
          <p:cNvGrpSpPr/>
          <p:nvPr/>
        </p:nvGrpSpPr>
        <p:grpSpPr>
          <a:xfrm>
            <a:off x="8666544" y="3382056"/>
            <a:ext cx="1576322" cy="581890"/>
            <a:chOff x="4523142" y="966355"/>
            <a:chExt cx="1576322" cy="581890"/>
          </a:xfrm>
          <a:solidFill>
            <a:srgbClr val="0070C0">
              <a:alpha val="25000"/>
            </a:srgbClr>
          </a:solidFill>
        </p:grpSpPr>
        <p:sp>
          <p:nvSpPr>
            <p:cNvPr id="51" name="Cube 50">
              <a:extLst>
                <a:ext uri="{FF2B5EF4-FFF2-40B4-BE49-F238E27FC236}">
                  <a16:creationId xmlns:a16="http://schemas.microsoft.com/office/drawing/2014/main" id="{83676035-DDF6-6F43-AD59-8DB77B01A51C}"/>
                </a:ext>
              </a:extLst>
            </p:cNvPr>
            <p:cNvSpPr/>
            <p:nvPr/>
          </p:nvSpPr>
          <p:spPr>
            <a:xfrm>
              <a:off x="4523142" y="966355"/>
              <a:ext cx="1576322" cy="581890"/>
            </a:xfrm>
            <a:prstGeom prst="cub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8E0B5FC9-1B1E-0949-A8FD-2A4835766547}"/>
                </a:ext>
              </a:extLst>
            </p:cNvPr>
            <p:cNvSpPr txBox="1"/>
            <p:nvPr/>
          </p:nvSpPr>
          <p:spPr>
            <a:xfrm>
              <a:off x="4727864" y="1161138"/>
              <a:ext cx="1007918" cy="338554"/>
            </a:xfrm>
            <a:prstGeom prst="rect">
              <a:avLst/>
            </a:prstGeom>
            <a:noFill/>
            <a:ln>
              <a:noFill/>
            </a:ln>
          </p:spPr>
          <p:txBody>
            <a:bodyPr wrap="square" rtlCol="0">
              <a:spAutoFit/>
            </a:bodyPr>
            <a:lstStyle/>
            <a:p>
              <a:r>
                <a:rPr lang="en-US" sz="1600" dirty="0">
                  <a:solidFill>
                    <a:schemeClr val="tx1">
                      <a:alpha val="50000"/>
                    </a:schemeClr>
                  </a:solidFill>
                </a:rPr>
                <a:t>TCE-Net</a:t>
              </a:r>
            </a:p>
          </p:txBody>
        </p:sp>
      </p:grpSp>
      <p:pic>
        <p:nvPicPr>
          <p:cNvPr id="53" name="Picture 52">
            <a:extLst>
              <a:ext uri="{FF2B5EF4-FFF2-40B4-BE49-F238E27FC236}">
                <a16:creationId xmlns:a16="http://schemas.microsoft.com/office/drawing/2014/main" id="{0AD8E33E-F464-464D-A736-DF121524BD73}"/>
              </a:ext>
            </a:extLst>
          </p:cNvPr>
          <p:cNvPicPr>
            <a:picLocks/>
          </p:cNvPicPr>
          <p:nvPr/>
        </p:nvPicPr>
        <p:blipFill rotWithShape="1">
          <a:blip r:embed="rId5">
            <a:extLst>
              <a:ext uri="{BEBA8EAE-BF5A-486C-A8C5-ECC9F3942E4B}">
                <a14:imgProps xmlns:a14="http://schemas.microsoft.com/office/drawing/2010/main">
                  <a14:imgLayer r:embed="rId6">
                    <a14:imgEffect>
                      <a14:brightnessContrast bright="30000"/>
                    </a14:imgEffect>
                  </a14:imgLayer>
                </a14:imgProps>
              </a:ext>
            </a:extLst>
          </a:blip>
          <a:srcRect l="-1590" t="14859" r="23309" b="15154"/>
          <a:stretch/>
        </p:blipFill>
        <p:spPr>
          <a:xfrm>
            <a:off x="408302" y="2313696"/>
            <a:ext cx="1115568" cy="731520"/>
          </a:xfrm>
          <a:prstGeom prst="rect">
            <a:avLst/>
          </a:prstGeom>
        </p:spPr>
      </p:pic>
      <p:pic>
        <p:nvPicPr>
          <p:cNvPr id="54" name="Picture 53">
            <a:extLst>
              <a:ext uri="{FF2B5EF4-FFF2-40B4-BE49-F238E27FC236}">
                <a16:creationId xmlns:a16="http://schemas.microsoft.com/office/drawing/2014/main" id="{6CCB7EE2-A7A0-1C45-AD5E-7D1D15928471}"/>
              </a:ext>
            </a:extLst>
          </p:cNvPr>
          <p:cNvPicPr>
            <a:picLocks noChangeAspect="1"/>
          </p:cNvPicPr>
          <p:nvPr/>
        </p:nvPicPr>
        <p:blipFill rotWithShape="1">
          <a:blip r:embed="rId7">
            <a:extLst>
              <a:ext uri="{BEBA8EAE-BF5A-486C-A8C5-ECC9F3942E4B}">
                <a14:imgProps xmlns:a14="http://schemas.microsoft.com/office/drawing/2010/main">
                  <a14:imgLayer>
                    <a14:imgEffect>
                      <a14:brightnessContrast bright="-40000" contrast="40000"/>
                    </a14:imgEffect>
                  </a14:imgLayer>
                </a14:imgProps>
              </a:ext>
            </a:extLst>
          </a:blip>
          <a:srcRect l="-974" t="14788" r="20887" b="15227"/>
          <a:stretch/>
        </p:blipFill>
        <p:spPr>
          <a:xfrm>
            <a:off x="894839" y="3146069"/>
            <a:ext cx="1116133" cy="731520"/>
          </a:xfrm>
          <a:prstGeom prst="rect">
            <a:avLst/>
          </a:prstGeom>
        </p:spPr>
      </p:pic>
      <p:pic>
        <p:nvPicPr>
          <p:cNvPr id="55" name="Picture 54">
            <a:extLst>
              <a:ext uri="{FF2B5EF4-FFF2-40B4-BE49-F238E27FC236}">
                <a16:creationId xmlns:a16="http://schemas.microsoft.com/office/drawing/2014/main" id="{E025D178-9012-EF4A-92BD-9C0F9B4CA4B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0000"/>
                    </a14:imgEffect>
                  </a14:imgLayer>
                </a14:imgProps>
              </a:ext>
            </a:extLst>
          </a:blip>
          <a:srcRect t="14511" r="19048" b="15502"/>
          <a:stretch/>
        </p:blipFill>
        <p:spPr>
          <a:xfrm>
            <a:off x="1389674" y="3948337"/>
            <a:ext cx="1128192" cy="731520"/>
          </a:xfrm>
          <a:prstGeom prst="rect">
            <a:avLst/>
          </a:prstGeom>
        </p:spPr>
      </p:pic>
      <p:pic>
        <p:nvPicPr>
          <p:cNvPr id="56" name="Picture 55">
            <a:extLst>
              <a:ext uri="{FF2B5EF4-FFF2-40B4-BE49-F238E27FC236}">
                <a16:creationId xmlns:a16="http://schemas.microsoft.com/office/drawing/2014/main" id="{D16E8A8F-EBE2-4B4E-BE31-CDF3D919E982}"/>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52000"/>
                    </a14:imgEffect>
                  </a14:imgLayer>
                </a14:imgProps>
              </a:ext>
            </a:extLst>
          </a:blip>
          <a:srcRect t="14511" r="19048" b="15502"/>
          <a:stretch/>
        </p:blipFill>
        <p:spPr>
          <a:xfrm>
            <a:off x="5125040" y="4733943"/>
            <a:ext cx="1128192" cy="731520"/>
          </a:xfrm>
          <a:prstGeom prst="rect">
            <a:avLst/>
          </a:prstGeom>
          <a:ln w="28575">
            <a:solidFill>
              <a:srgbClr val="00B050"/>
            </a:solidFill>
          </a:ln>
        </p:spPr>
      </p:pic>
      <p:pic>
        <p:nvPicPr>
          <p:cNvPr id="57" name="Picture 56">
            <a:extLst>
              <a:ext uri="{FF2B5EF4-FFF2-40B4-BE49-F238E27FC236}">
                <a16:creationId xmlns:a16="http://schemas.microsoft.com/office/drawing/2014/main" id="{5C3CFD29-89D2-134D-9590-9129B24A024C}"/>
              </a:ext>
            </a:extLst>
          </p:cNvPr>
          <p:cNvPicPr>
            <a:picLocks/>
          </p:cNvPicPr>
          <p:nvPr/>
        </p:nvPicPr>
        <p:blipFill rotWithShape="1">
          <a:blip r:embed="rId10">
            <a:extLst>
              <a:ext uri="{BEBA8EAE-BF5A-486C-A8C5-ECC9F3942E4B}">
                <a14:imgProps xmlns:a14="http://schemas.microsoft.com/office/drawing/2010/main">
                  <a14:imgLayer>
                    <a14:imgEffect>
                      <a14:brightnessContrast bright="-40000" contrast="40000"/>
                    </a14:imgEffect>
                  </a14:imgLayer>
                </a14:imgProps>
              </a:ext>
            </a:extLst>
          </a:blip>
          <a:srcRect l="2926" t="14513" r="20380" b="20525"/>
          <a:stretch/>
        </p:blipFill>
        <p:spPr>
          <a:xfrm>
            <a:off x="5702725" y="4849451"/>
            <a:ext cx="1124712" cy="731520"/>
          </a:xfrm>
          <a:prstGeom prst="rect">
            <a:avLst/>
          </a:prstGeom>
          <a:ln>
            <a:solidFill>
              <a:schemeClr val="bg1"/>
            </a:solidFill>
          </a:ln>
        </p:spPr>
      </p:pic>
      <p:pic>
        <p:nvPicPr>
          <p:cNvPr id="58" name="Picture 57">
            <a:extLst>
              <a:ext uri="{FF2B5EF4-FFF2-40B4-BE49-F238E27FC236}">
                <a16:creationId xmlns:a16="http://schemas.microsoft.com/office/drawing/2014/main" id="{B2EA9E03-2294-7C4D-A051-C2B89BDE5F8A}"/>
              </a:ext>
            </a:extLst>
          </p:cNvPr>
          <p:cNvPicPr>
            <a:picLocks/>
          </p:cNvPicPr>
          <p:nvPr/>
        </p:nvPicPr>
        <p:blipFill rotWithShape="1">
          <a:blip r:embed="rId11">
            <a:extLst>
              <a:ext uri="{BEBA8EAE-BF5A-486C-A8C5-ECC9F3942E4B}">
                <a14:imgProps xmlns:a14="http://schemas.microsoft.com/office/drawing/2010/main">
                  <a14:imgLayer r:embed="rId12">
                    <a14:imgEffect>
                      <a14:sharpenSoften amount="20000"/>
                    </a14:imgEffect>
                    <a14:imgEffect>
                      <a14:colorTemperature colorTemp="11500"/>
                    </a14:imgEffect>
                    <a14:imgEffect>
                      <a14:brightnessContrast bright="-20000" contrast="20000"/>
                    </a14:imgEffect>
                  </a14:imgLayer>
                </a14:imgProps>
              </a:ext>
              <a:ext uri="{28A0092B-C50C-407E-A947-70E740481C1C}">
                <a14:useLocalDpi xmlns:a14="http://schemas.microsoft.com/office/drawing/2010/main" val="0"/>
              </a:ext>
            </a:extLst>
          </a:blip>
          <a:srcRect t="4770" r="19409" b="18815"/>
          <a:stretch/>
        </p:blipFill>
        <p:spPr>
          <a:xfrm>
            <a:off x="10837254" y="2294958"/>
            <a:ext cx="1115568" cy="731520"/>
          </a:xfrm>
          <a:prstGeom prst="rect">
            <a:avLst/>
          </a:prstGeom>
        </p:spPr>
      </p:pic>
      <p:pic>
        <p:nvPicPr>
          <p:cNvPr id="59" name="Picture 58">
            <a:extLst>
              <a:ext uri="{FF2B5EF4-FFF2-40B4-BE49-F238E27FC236}">
                <a16:creationId xmlns:a16="http://schemas.microsoft.com/office/drawing/2014/main" id="{A76DFE92-111A-BE4B-B0FE-A3489C9703EA}"/>
              </a:ext>
            </a:extLst>
          </p:cNvPr>
          <p:cNvPicPr>
            <a:picLocks/>
          </p:cNvPicPr>
          <p:nvPr/>
        </p:nvPicPr>
        <p:blipFill rotWithShape="1">
          <a:blip r:embed="rId11">
            <a:extLst>
              <a:ext uri="{BEBA8EAE-BF5A-486C-A8C5-ECC9F3942E4B}">
                <a14:imgProps xmlns:a14="http://schemas.microsoft.com/office/drawing/2010/main">
                  <a14:imgLayer r:embed="rId13">
                    <a14:imgEffect>
                      <a14:sharpenSoften amount="20000"/>
                    </a14:imgEffect>
                    <a14:imgEffect>
                      <a14:colorTemperature colorTemp="11500"/>
                    </a14:imgEffect>
                    <a14:imgEffect>
                      <a14:brightnessContrast bright="-20000" contrast="20000"/>
                    </a14:imgEffect>
                  </a14:imgLayer>
                </a14:imgProps>
              </a:ext>
              <a:ext uri="{28A0092B-C50C-407E-A947-70E740481C1C}">
                <a14:useLocalDpi xmlns:a14="http://schemas.microsoft.com/office/drawing/2010/main" val="0"/>
              </a:ext>
            </a:extLst>
          </a:blip>
          <a:srcRect r="19409" b="21964"/>
          <a:stretch/>
        </p:blipFill>
        <p:spPr>
          <a:xfrm>
            <a:off x="10837255" y="3149924"/>
            <a:ext cx="1115568" cy="731520"/>
          </a:xfrm>
          <a:prstGeom prst="rect">
            <a:avLst/>
          </a:prstGeom>
        </p:spPr>
      </p:pic>
      <p:pic>
        <p:nvPicPr>
          <p:cNvPr id="60" name="Picture 59">
            <a:extLst>
              <a:ext uri="{FF2B5EF4-FFF2-40B4-BE49-F238E27FC236}">
                <a16:creationId xmlns:a16="http://schemas.microsoft.com/office/drawing/2014/main" id="{3A1E2E3E-F5A2-1444-AD7C-681EEF92B3FE}"/>
              </a:ext>
            </a:extLst>
          </p:cNvPr>
          <p:cNvPicPr>
            <a:picLocks/>
          </p:cNvPicPr>
          <p:nvPr/>
        </p:nvPicPr>
        <p:blipFill rotWithShape="1">
          <a:blip r:embed="rId14">
            <a:extLst>
              <a:ext uri="{BEBA8EAE-BF5A-486C-A8C5-ECC9F3942E4B}">
                <a14:imgProps xmlns:a14="http://schemas.microsoft.com/office/drawing/2010/main">
                  <a14:imgLayer r:embed="rId15">
                    <a14:imgEffect>
                      <a14:sharpenSoften amount="20000"/>
                    </a14:imgEffect>
                    <a14:imgEffect>
                      <a14:colorTemperature colorTemp="11500"/>
                    </a14:imgEffect>
                    <a14:imgEffect>
                      <a14:brightnessContrast bright="-20000" contrast="20000"/>
                    </a14:imgEffect>
                  </a14:imgLayer>
                </a14:imgProps>
              </a:ext>
              <a:ext uri="{28A0092B-C50C-407E-A947-70E740481C1C}">
                <a14:useLocalDpi xmlns:a14="http://schemas.microsoft.com/office/drawing/2010/main" val="0"/>
              </a:ext>
            </a:extLst>
          </a:blip>
          <a:srcRect t="10066" r="19409" b="13507"/>
          <a:stretch/>
        </p:blipFill>
        <p:spPr>
          <a:xfrm>
            <a:off x="10837256" y="4005951"/>
            <a:ext cx="1115568" cy="731520"/>
          </a:xfrm>
          <a:prstGeom prst="rect">
            <a:avLst/>
          </a:prstGeom>
        </p:spPr>
      </p:pic>
      <p:pic>
        <p:nvPicPr>
          <p:cNvPr id="61" name="Picture 60">
            <a:extLst>
              <a:ext uri="{FF2B5EF4-FFF2-40B4-BE49-F238E27FC236}">
                <a16:creationId xmlns:a16="http://schemas.microsoft.com/office/drawing/2014/main" id="{E2D6D511-F933-EF41-A963-B301ED062627}"/>
              </a:ext>
            </a:extLst>
          </p:cNvPr>
          <p:cNvPicPr>
            <a:picLocks/>
          </p:cNvPicPr>
          <p:nvPr/>
        </p:nvPicPr>
        <p:blipFill rotWithShape="1">
          <a:blip r:embed="rId16">
            <a:extLst>
              <a:ext uri="{BEBA8EAE-BF5A-486C-A8C5-ECC9F3942E4B}">
                <a14:imgProps xmlns:a14="http://schemas.microsoft.com/office/drawing/2010/main">
                  <a14:imgLayer r:embed="rId17">
                    <a14:imgEffect>
                      <a14:sharpenSoften amount="20000"/>
                    </a14:imgEffect>
                    <a14:imgEffect>
                      <a14:colorTemperature colorTemp="11500"/>
                    </a14:imgEffect>
                    <a14:imgEffect>
                      <a14:brightnessContrast bright="-20000" contrast="20000"/>
                    </a14:imgEffect>
                  </a14:imgLayer>
                </a14:imgProps>
              </a:ext>
              <a:ext uri="{28A0092B-C50C-407E-A947-70E740481C1C}">
                <a14:useLocalDpi xmlns:a14="http://schemas.microsoft.com/office/drawing/2010/main" val="0"/>
              </a:ext>
            </a:extLst>
          </a:blip>
          <a:srcRect t="11037" r="19409" b="12540"/>
          <a:stretch/>
        </p:blipFill>
        <p:spPr>
          <a:xfrm>
            <a:off x="10837255" y="4847727"/>
            <a:ext cx="1115568" cy="728369"/>
          </a:xfrm>
          <a:prstGeom prst="rect">
            <a:avLst/>
          </a:prstGeom>
        </p:spPr>
      </p:pic>
      <p:cxnSp>
        <p:nvCxnSpPr>
          <p:cNvPr id="63" name="Straight Arrow Connector 62">
            <a:extLst>
              <a:ext uri="{FF2B5EF4-FFF2-40B4-BE49-F238E27FC236}">
                <a16:creationId xmlns:a16="http://schemas.microsoft.com/office/drawing/2014/main" id="{844F5B88-A1C6-9B40-A1A9-E20A34AD7627}"/>
              </a:ext>
            </a:extLst>
          </p:cNvPr>
          <p:cNvCxnSpPr>
            <a:stCxn id="55" idx="3"/>
            <a:endCxn id="21" idx="1"/>
          </p:cNvCxnSpPr>
          <p:nvPr/>
        </p:nvCxnSpPr>
        <p:spPr>
          <a:xfrm>
            <a:off x="2517866" y="4314097"/>
            <a:ext cx="1676299" cy="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Elbow Connector 63">
            <a:extLst>
              <a:ext uri="{FF2B5EF4-FFF2-40B4-BE49-F238E27FC236}">
                <a16:creationId xmlns:a16="http://schemas.microsoft.com/office/drawing/2014/main" id="{CBF11BD0-59B6-C74B-98EB-8D5D33F46F98}"/>
              </a:ext>
            </a:extLst>
          </p:cNvPr>
          <p:cNvCxnSpPr/>
          <p:nvPr/>
        </p:nvCxnSpPr>
        <p:spPr>
          <a:xfrm rot="5400000" flipH="1" flipV="1">
            <a:off x="2023449" y="2775059"/>
            <a:ext cx="898673" cy="574868"/>
          </a:xfrm>
          <a:prstGeom prst="bentConnector3">
            <a:avLst>
              <a:gd name="adj1" fmla="val 100027"/>
            </a:avLst>
          </a:prstGeom>
          <a:ln w="38100">
            <a:solidFill>
              <a:srgbClr val="E148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Elbow Connector 64">
            <a:extLst>
              <a:ext uri="{FF2B5EF4-FFF2-40B4-BE49-F238E27FC236}">
                <a16:creationId xmlns:a16="http://schemas.microsoft.com/office/drawing/2014/main" id="{B3618670-5349-CD4F-BED8-C8373A50EA7E}"/>
              </a:ext>
            </a:extLst>
          </p:cNvPr>
          <p:cNvCxnSpPr/>
          <p:nvPr/>
        </p:nvCxnSpPr>
        <p:spPr>
          <a:xfrm rot="5400000" flipH="1" flipV="1">
            <a:off x="1621646" y="3683660"/>
            <a:ext cx="2087156" cy="189987"/>
          </a:xfrm>
          <a:prstGeom prst="bentConnector2">
            <a:avLst/>
          </a:prstGeom>
          <a:ln w="38100">
            <a:solidFill>
              <a:srgbClr val="E14800"/>
            </a:solidFill>
            <a:tailEnd type="triangle"/>
          </a:ln>
        </p:spPr>
        <p:style>
          <a:lnRef idx="1">
            <a:schemeClr val="accent1"/>
          </a:lnRef>
          <a:fillRef idx="0">
            <a:schemeClr val="accent1"/>
          </a:fillRef>
          <a:effectRef idx="0">
            <a:schemeClr val="accent1"/>
          </a:effectRef>
          <a:fontRef idx="minor">
            <a:schemeClr val="tx1"/>
          </a:fontRef>
        </p:style>
      </p:cxnSp>
      <p:pic>
        <p:nvPicPr>
          <p:cNvPr id="66" name="Picture 65">
            <a:extLst>
              <a:ext uri="{FF2B5EF4-FFF2-40B4-BE49-F238E27FC236}">
                <a16:creationId xmlns:a16="http://schemas.microsoft.com/office/drawing/2014/main" id="{0B72DB44-7797-C140-8816-4706A4A3C2B9}"/>
              </a:ext>
            </a:extLst>
          </p:cNvPr>
          <p:cNvPicPr>
            <a:picLocks/>
          </p:cNvPicPr>
          <p:nvPr/>
        </p:nvPicPr>
        <p:blipFill rotWithShape="1">
          <a:blip r:embed="rId10">
            <a:extLst>
              <a:ext uri="{BEBA8EAE-BF5A-486C-A8C5-ECC9F3942E4B}">
                <a14:imgProps xmlns:a14="http://schemas.microsoft.com/office/drawing/2010/main">
                  <a14:imgLayer>
                    <a14:imgEffect>
                      <a14:brightnessContrast bright="-40000" contrast="40000"/>
                    </a14:imgEffect>
                  </a14:imgLayer>
                </a14:imgProps>
              </a:ext>
            </a:extLst>
          </a:blip>
          <a:srcRect l="2926" t="14513" r="20380" b="20525"/>
          <a:stretch/>
        </p:blipFill>
        <p:spPr>
          <a:xfrm>
            <a:off x="1961303" y="4768141"/>
            <a:ext cx="1124712" cy="731520"/>
          </a:xfrm>
          <a:prstGeom prst="rect">
            <a:avLst/>
          </a:prstGeom>
        </p:spPr>
      </p:pic>
      <p:cxnSp>
        <p:nvCxnSpPr>
          <p:cNvPr id="67" name="Elbow Connector 66">
            <a:extLst>
              <a:ext uri="{FF2B5EF4-FFF2-40B4-BE49-F238E27FC236}">
                <a16:creationId xmlns:a16="http://schemas.microsoft.com/office/drawing/2014/main" id="{28DCCF59-0B6E-544C-93AC-B8132729B82C}"/>
              </a:ext>
            </a:extLst>
          </p:cNvPr>
          <p:cNvCxnSpPr/>
          <p:nvPr/>
        </p:nvCxnSpPr>
        <p:spPr>
          <a:xfrm>
            <a:off x="4366951" y="3511829"/>
            <a:ext cx="1913282" cy="399124"/>
          </a:xfrm>
          <a:prstGeom prst="bentConnector2">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Elbow Connector 67">
            <a:extLst>
              <a:ext uri="{FF2B5EF4-FFF2-40B4-BE49-F238E27FC236}">
                <a16:creationId xmlns:a16="http://schemas.microsoft.com/office/drawing/2014/main" id="{5AAF0C6E-7185-164F-8512-D455D69A6555}"/>
              </a:ext>
            </a:extLst>
          </p:cNvPr>
          <p:cNvCxnSpPr>
            <a:stCxn id="15" idx="5"/>
            <a:endCxn id="21" idx="0"/>
          </p:cNvCxnSpPr>
          <p:nvPr/>
        </p:nvCxnSpPr>
        <p:spPr>
          <a:xfrm>
            <a:off x="4336540" y="2536263"/>
            <a:ext cx="291446" cy="1548509"/>
          </a:xfrm>
          <a:prstGeom prst="bentConnector2">
            <a:avLst/>
          </a:prstGeom>
          <a:ln w="38100">
            <a:solidFill>
              <a:srgbClr val="E148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Elbow Connector 68">
            <a:extLst>
              <a:ext uri="{FF2B5EF4-FFF2-40B4-BE49-F238E27FC236}">
                <a16:creationId xmlns:a16="http://schemas.microsoft.com/office/drawing/2014/main" id="{D1A80C94-0339-9A4B-A227-E47654E56E5D}"/>
              </a:ext>
            </a:extLst>
          </p:cNvPr>
          <p:cNvCxnSpPr>
            <a:endCxn id="18" idx="0"/>
          </p:cNvCxnSpPr>
          <p:nvPr/>
        </p:nvCxnSpPr>
        <p:spPr>
          <a:xfrm rot="10800000" flipV="1">
            <a:off x="3933131" y="3062492"/>
            <a:ext cx="696696" cy="221554"/>
          </a:xfrm>
          <a:prstGeom prst="bentConnector2">
            <a:avLst/>
          </a:prstGeom>
          <a:ln w="38100">
            <a:solidFill>
              <a:srgbClr val="E148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Elbow Connector 69">
            <a:extLst>
              <a:ext uri="{FF2B5EF4-FFF2-40B4-BE49-F238E27FC236}">
                <a16:creationId xmlns:a16="http://schemas.microsoft.com/office/drawing/2014/main" id="{A03B6991-216E-5144-806B-C402F0DED76E}"/>
              </a:ext>
            </a:extLst>
          </p:cNvPr>
          <p:cNvCxnSpPr>
            <a:stCxn id="21" idx="2"/>
            <a:endCxn id="56" idx="1"/>
          </p:cNvCxnSpPr>
          <p:nvPr/>
        </p:nvCxnSpPr>
        <p:spPr>
          <a:xfrm rot="16200000" flipH="1">
            <a:off x="4598374" y="4573037"/>
            <a:ext cx="556278" cy="497054"/>
          </a:xfrm>
          <a:prstGeom prst="bentConnector2">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C1C3BC8D-3DCF-2044-9A79-0B76D0B33044}"/>
              </a:ext>
            </a:extLst>
          </p:cNvPr>
          <p:cNvCxnSpPr/>
          <p:nvPr/>
        </p:nvCxnSpPr>
        <p:spPr>
          <a:xfrm>
            <a:off x="6854301" y="4276713"/>
            <a:ext cx="24688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F44E93D0-B7E2-6747-9018-9360005F9D7D}"/>
              </a:ext>
            </a:extLst>
          </p:cNvPr>
          <p:cNvCxnSpPr/>
          <p:nvPr/>
        </p:nvCxnSpPr>
        <p:spPr>
          <a:xfrm>
            <a:off x="6854301" y="5150858"/>
            <a:ext cx="24688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17F36D33-BDB8-6745-97D2-6ABD430CC941}"/>
              </a:ext>
            </a:extLst>
          </p:cNvPr>
          <p:cNvCxnSpPr/>
          <p:nvPr/>
        </p:nvCxnSpPr>
        <p:spPr>
          <a:xfrm>
            <a:off x="6854301" y="3502806"/>
            <a:ext cx="246888"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DFEC3154-7A95-3C40-A88B-7357BDE7C5B5}"/>
              </a:ext>
            </a:extLst>
          </p:cNvPr>
          <p:cNvCxnSpPr/>
          <p:nvPr/>
        </p:nvCxnSpPr>
        <p:spPr>
          <a:xfrm>
            <a:off x="6854301" y="2654547"/>
            <a:ext cx="246888"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7D60707F-78BC-4643-93C2-FE6B564A92DD}"/>
              </a:ext>
            </a:extLst>
          </p:cNvPr>
          <p:cNvCxnSpPr/>
          <p:nvPr/>
        </p:nvCxnSpPr>
        <p:spPr>
          <a:xfrm>
            <a:off x="8181588" y="4415116"/>
            <a:ext cx="459342" cy="28305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396D9292-0127-2E43-B08A-1E0799674D71}"/>
              </a:ext>
            </a:extLst>
          </p:cNvPr>
          <p:cNvCxnSpPr/>
          <p:nvPr/>
        </p:nvCxnSpPr>
        <p:spPr>
          <a:xfrm flipV="1">
            <a:off x="8207202" y="4764715"/>
            <a:ext cx="459342" cy="28305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3236DC15-906B-BE49-9A5C-6B3C2DB03C32}"/>
              </a:ext>
            </a:extLst>
          </p:cNvPr>
          <p:cNvCxnSpPr/>
          <p:nvPr/>
        </p:nvCxnSpPr>
        <p:spPr>
          <a:xfrm>
            <a:off x="8196325" y="3450335"/>
            <a:ext cx="459342" cy="283050"/>
          </a:xfrm>
          <a:prstGeom prst="straightConnector1">
            <a:avLst/>
          </a:prstGeom>
          <a:ln w="38100">
            <a:solidFill>
              <a:srgbClr val="0070C0">
                <a:alpha val="25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5E0C87E5-7408-D04D-8BA2-BCD995D68F4F}"/>
              </a:ext>
            </a:extLst>
          </p:cNvPr>
          <p:cNvCxnSpPr/>
          <p:nvPr/>
        </p:nvCxnSpPr>
        <p:spPr>
          <a:xfrm flipV="1">
            <a:off x="8195687" y="3849482"/>
            <a:ext cx="459342" cy="283050"/>
          </a:xfrm>
          <a:prstGeom prst="straightConnector1">
            <a:avLst/>
          </a:prstGeom>
          <a:ln w="38100">
            <a:solidFill>
              <a:srgbClr val="0070C0">
                <a:alpha val="25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4023C989-6784-5E4E-B162-EBC72820C175}"/>
              </a:ext>
            </a:extLst>
          </p:cNvPr>
          <p:cNvCxnSpPr/>
          <p:nvPr/>
        </p:nvCxnSpPr>
        <p:spPr>
          <a:xfrm flipV="1">
            <a:off x="10150603" y="3553784"/>
            <a:ext cx="686653" cy="0"/>
          </a:xfrm>
          <a:prstGeom prst="straightConnector1">
            <a:avLst/>
          </a:prstGeom>
          <a:ln w="38100">
            <a:solidFill>
              <a:srgbClr val="0070C0">
                <a:alpha val="25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2E71DC1F-3F9C-0143-9EB0-BA7FF3F73FF9}"/>
              </a:ext>
            </a:extLst>
          </p:cNvPr>
          <p:cNvCxnSpPr/>
          <p:nvPr/>
        </p:nvCxnSpPr>
        <p:spPr>
          <a:xfrm flipV="1">
            <a:off x="10150603" y="4549777"/>
            <a:ext cx="68665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Elbow Connector 80">
            <a:extLst>
              <a:ext uri="{FF2B5EF4-FFF2-40B4-BE49-F238E27FC236}">
                <a16:creationId xmlns:a16="http://schemas.microsoft.com/office/drawing/2014/main" id="{CB4D6FCD-B53E-7D4C-89CC-2CAE1BCFBFBF}"/>
              </a:ext>
            </a:extLst>
          </p:cNvPr>
          <p:cNvCxnSpPr>
            <a:cxnSpLocks/>
          </p:cNvCxnSpPr>
          <p:nvPr/>
        </p:nvCxnSpPr>
        <p:spPr>
          <a:xfrm rot="10800000" flipV="1">
            <a:off x="8484926" y="3690741"/>
            <a:ext cx="2352332" cy="461512"/>
          </a:xfrm>
          <a:prstGeom prst="bentConnector3">
            <a:avLst>
              <a:gd name="adj1" fmla="val 15987"/>
            </a:avLst>
          </a:prstGeom>
          <a:ln w="38100">
            <a:solidFill>
              <a:srgbClr val="00B0F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Elbow Connector 81">
            <a:extLst>
              <a:ext uri="{FF2B5EF4-FFF2-40B4-BE49-F238E27FC236}">
                <a16:creationId xmlns:a16="http://schemas.microsoft.com/office/drawing/2014/main" id="{F93E3C2A-56E4-9F44-AAE8-10F9D5B9DE39}"/>
              </a:ext>
            </a:extLst>
          </p:cNvPr>
          <p:cNvCxnSpPr>
            <a:cxnSpLocks/>
          </p:cNvCxnSpPr>
          <p:nvPr/>
        </p:nvCxnSpPr>
        <p:spPr>
          <a:xfrm rot="16200000" flipH="1">
            <a:off x="8387355" y="4230107"/>
            <a:ext cx="397276" cy="202130"/>
          </a:xfrm>
          <a:prstGeom prst="bentConnector3">
            <a:avLst>
              <a:gd name="adj1" fmla="val 101033"/>
            </a:avLst>
          </a:prstGeom>
          <a:ln w="38100">
            <a:solidFill>
              <a:srgbClr val="00B0F0"/>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83" name="Picture 82">
            <a:extLst>
              <a:ext uri="{FF2B5EF4-FFF2-40B4-BE49-F238E27FC236}">
                <a16:creationId xmlns:a16="http://schemas.microsoft.com/office/drawing/2014/main" id="{CCB54674-B1D8-7642-8E1E-17B1533DE82D}"/>
              </a:ext>
            </a:extLst>
          </p:cNvPr>
          <p:cNvPicPr>
            <a:picLocks/>
          </p:cNvPicPr>
          <p:nvPr/>
        </p:nvPicPr>
        <p:blipFill rotWithShape="1">
          <a:blip r:embed="rId10">
            <a:extLst>
              <a:ext uri="{BEBA8EAE-BF5A-486C-A8C5-ECC9F3942E4B}">
                <a14:imgProps xmlns:a14="http://schemas.microsoft.com/office/drawing/2010/main">
                  <a14:imgLayer>
                    <a14:imgEffect>
                      <a14:brightnessContrast bright="-40000" contrast="40000"/>
                    </a14:imgEffect>
                  </a14:imgLayer>
                </a14:imgProps>
              </a:ext>
            </a:extLst>
          </a:blip>
          <a:srcRect l="2926" t="14513" r="20380" b="20525"/>
          <a:stretch/>
        </p:blipFill>
        <p:spPr>
          <a:xfrm>
            <a:off x="5722165" y="3910952"/>
            <a:ext cx="1124712" cy="731520"/>
          </a:xfrm>
          <a:prstGeom prst="rect">
            <a:avLst/>
          </a:prstGeom>
          <a:ln w="28575">
            <a:solidFill>
              <a:srgbClr val="00B050"/>
            </a:solidFill>
          </a:ln>
        </p:spPr>
      </p:pic>
      <p:sp>
        <p:nvSpPr>
          <p:cNvPr id="84" name="TextBox 83">
            <a:extLst>
              <a:ext uri="{FF2B5EF4-FFF2-40B4-BE49-F238E27FC236}">
                <a16:creationId xmlns:a16="http://schemas.microsoft.com/office/drawing/2014/main" id="{53D6B138-F175-3E40-90AE-C0C9E0625BDE}"/>
              </a:ext>
            </a:extLst>
          </p:cNvPr>
          <p:cNvSpPr txBox="1"/>
          <p:nvPr/>
        </p:nvSpPr>
        <p:spPr>
          <a:xfrm>
            <a:off x="5060884" y="4686656"/>
            <a:ext cx="950417" cy="261610"/>
          </a:xfrm>
          <a:prstGeom prst="rect">
            <a:avLst/>
          </a:prstGeom>
          <a:noFill/>
        </p:spPr>
        <p:txBody>
          <a:bodyPr wrap="square" rtlCol="0">
            <a:spAutoFit/>
          </a:bodyPr>
          <a:lstStyle/>
          <a:p>
            <a:r>
              <a:rPr lang="en-US" sz="1100" dirty="0">
                <a:solidFill>
                  <a:schemeClr val="bg1"/>
                </a:solidFill>
              </a:rPr>
              <a:t>warped</a:t>
            </a:r>
          </a:p>
        </p:txBody>
      </p:sp>
      <p:sp>
        <p:nvSpPr>
          <p:cNvPr id="85" name="TextBox 84">
            <a:extLst>
              <a:ext uri="{FF2B5EF4-FFF2-40B4-BE49-F238E27FC236}">
                <a16:creationId xmlns:a16="http://schemas.microsoft.com/office/drawing/2014/main" id="{2A3E5163-A9B6-9840-B631-7824590F98F3}"/>
              </a:ext>
            </a:extLst>
          </p:cNvPr>
          <p:cNvSpPr txBox="1"/>
          <p:nvPr/>
        </p:nvSpPr>
        <p:spPr>
          <a:xfrm>
            <a:off x="5662666" y="3848753"/>
            <a:ext cx="950417" cy="261610"/>
          </a:xfrm>
          <a:prstGeom prst="rect">
            <a:avLst/>
          </a:prstGeom>
          <a:noFill/>
        </p:spPr>
        <p:txBody>
          <a:bodyPr wrap="square" rtlCol="0">
            <a:spAutoFit/>
          </a:bodyPr>
          <a:lstStyle/>
          <a:p>
            <a:r>
              <a:rPr lang="en-US" sz="1100" dirty="0">
                <a:solidFill>
                  <a:schemeClr val="bg1"/>
                </a:solidFill>
              </a:rPr>
              <a:t>warped</a:t>
            </a:r>
          </a:p>
        </p:txBody>
      </p:sp>
      <p:sp>
        <p:nvSpPr>
          <p:cNvPr id="86" name="TextBox 85">
            <a:extLst>
              <a:ext uri="{FF2B5EF4-FFF2-40B4-BE49-F238E27FC236}">
                <a16:creationId xmlns:a16="http://schemas.microsoft.com/office/drawing/2014/main" id="{23DFEB35-4C7C-4845-927F-7A86B4B83837}"/>
              </a:ext>
            </a:extLst>
          </p:cNvPr>
          <p:cNvSpPr txBox="1"/>
          <p:nvPr/>
        </p:nvSpPr>
        <p:spPr>
          <a:xfrm>
            <a:off x="4327909" y="2224942"/>
            <a:ext cx="950417" cy="338554"/>
          </a:xfrm>
          <a:prstGeom prst="rect">
            <a:avLst/>
          </a:prstGeom>
          <a:noFill/>
        </p:spPr>
        <p:txBody>
          <a:bodyPr wrap="square" rtlCol="0">
            <a:spAutoFit/>
          </a:bodyPr>
          <a:lstStyle/>
          <a:p>
            <a:r>
              <a:rPr lang="en-US" sz="1600" dirty="0">
                <a:solidFill>
                  <a:srgbClr val="E14800"/>
                </a:solidFill>
              </a:rPr>
              <a:t>flow</a:t>
            </a:r>
          </a:p>
        </p:txBody>
      </p:sp>
      <p:sp>
        <p:nvSpPr>
          <p:cNvPr id="87" name="TextBox 86">
            <a:extLst>
              <a:ext uri="{FF2B5EF4-FFF2-40B4-BE49-F238E27FC236}">
                <a16:creationId xmlns:a16="http://schemas.microsoft.com/office/drawing/2014/main" id="{6054575A-BFDE-114D-9604-923BE21446FF}"/>
              </a:ext>
            </a:extLst>
          </p:cNvPr>
          <p:cNvSpPr txBox="1"/>
          <p:nvPr/>
        </p:nvSpPr>
        <p:spPr>
          <a:xfrm>
            <a:off x="1687999" y="5958460"/>
            <a:ext cx="9850168" cy="1028358"/>
          </a:xfrm>
          <a:prstGeom prst="rect">
            <a:avLst/>
          </a:prstGeom>
          <a:noFill/>
        </p:spPr>
        <p:txBody>
          <a:bodyPr wrap="square" rtlCol="0">
            <a:spAutoFit/>
          </a:bodyPr>
          <a:lstStyle/>
          <a:p>
            <a:pPr>
              <a:lnSpc>
                <a:spcPct val="150000"/>
              </a:lnSpc>
            </a:pPr>
            <a:r>
              <a:rPr lang="en-US" sz="1400" dirty="0">
                <a:latin typeface="Avenir Book" panose="02000503020000020003" pitchFamily="2" charset="0"/>
              </a:rPr>
              <a:t>PWC-Net: Sun et al. “</a:t>
            </a:r>
            <a:r>
              <a:rPr lang="en-US" sz="1400" dirty="0" err="1">
                <a:latin typeface="Avenir Book" panose="02000503020000020003" pitchFamily="2" charset="0"/>
              </a:rPr>
              <a:t>Pwc</a:t>
            </a:r>
            <a:r>
              <a:rPr lang="en-US" sz="1400" dirty="0">
                <a:latin typeface="Avenir Book" panose="02000503020000020003" pitchFamily="2" charset="0"/>
              </a:rPr>
              <a:t>-net: </a:t>
            </a:r>
            <a:r>
              <a:rPr lang="en-US" sz="1400" dirty="0" err="1">
                <a:latin typeface="Avenir Book" panose="02000503020000020003" pitchFamily="2" charset="0"/>
              </a:rPr>
              <a:t>Cnns</a:t>
            </a:r>
            <a:r>
              <a:rPr lang="en-US" sz="1400" dirty="0">
                <a:latin typeface="Avenir Book" panose="02000503020000020003" pitchFamily="2" charset="0"/>
              </a:rPr>
              <a:t> for optical flow using pyramid, warping, and cost volume.” CVPR, 2018. </a:t>
            </a:r>
          </a:p>
          <a:p>
            <a:pPr>
              <a:lnSpc>
                <a:spcPct val="150000"/>
              </a:lnSpc>
            </a:pPr>
            <a:r>
              <a:rPr lang="en-US" sz="1400" dirty="0">
                <a:latin typeface="Avenir Book" panose="02000503020000020003" pitchFamily="2" charset="0"/>
              </a:rPr>
              <a:t>TCE-Net: Lai et al. "Learning blind video temporal consistency." ECCV, 2018.</a:t>
            </a:r>
          </a:p>
          <a:p>
            <a:pPr>
              <a:lnSpc>
                <a:spcPct val="150000"/>
              </a:lnSpc>
            </a:pPr>
            <a:endParaRPr lang="en-US" sz="1400" dirty="0">
              <a:latin typeface="Avenir Book" panose="02000503020000020003" pitchFamily="2" charset="0"/>
            </a:endParaRPr>
          </a:p>
        </p:txBody>
      </p:sp>
      <p:sp>
        <p:nvSpPr>
          <p:cNvPr id="88" name="Google Shape;197;p29">
            <a:extLst>
              <a:ext uri="{FF2B5EF4-FFF2-40B4-BE49-F238E27FC236}">
                <a16:creationId xmlns:a16="http://schemas.microsoft.com/office/drawing/2014/main" id="{EDD4E840-8B2B-5943-89D0-A117FC1525F7}"/>
              </a:ext>
            </a:extLst>
          </p:cNvPr>
          <p:cNvSpPr txBox="1">
            <a:spLocks/>
          </p:cNvSpPr>
          <p:nvPr/>
        </p:nvSpPr>
        <p:spPr>
          <a:xfrm>
            <a:off x="2209800" y="222250"/>
            <a:ext cx="7772400" cy="838200"/>
          </a:xfrm>
          <a:prstGeom prst="rect">
            <a:avLst/>
          </a:prstGeom>
          <a:noFill/>
          <a:ln>
            <a:noFill/>
          </a:ln>
        </p:spPr>
        <p:txBody>
          <a:bodyPr spcFirstLastPara="1" wrap="square" lIns="92075" tIns="46025" rIns="92075" bIns="460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venir"/>
                <a:sym typeface="Avenir"/>
              </a:rPr>
              <a:t>Low-Light Videography</a:t>
            </a:r>
            <a:endParaRPr lang="en-US" sz="3600" b="1" dirty="0"/>
          </a:p>
        </p:txBody>
      </p:sp>
      <p:cxnSp>
        <p:nvCxnSpPr>
          <p:cNvPr id="89" name="Google Shape;184;p28">
            <a:extLst>
              <a:ext uri="{FF2B5EF4-FFF2-40B4-BE49-F238E27FC236}">
                <a16:creationId xmlns:a16="http://schemas.microsoft.com/office/drawing/2014/main" id="{A9BE3737-A275-5D43-A6B9-F048572C93AA}"/>
              </a:ext>
            </a:extLst>
          </p:cNvPr>
          <p:cNvCxnSpPr>
            <a:cxnSpLocks/>
          </p:cNvCxnSpPr>
          <p:nvPr/>
        </p:nvCxnSpPr>
        <p:spPr>
          <a:xfrm>
            <a:off x="1061357" y="1098550"/>
            <a:ext cx="10123714" cy="0"/>
          </a:xfrm>
          <a:prstGeom prst="straightConnector1">
            <a:avLst/>
          </a:prstGeom>
          <a:noFill/>
          <a:ln w="12700" cap="flat" cmpd="sng">
            <a:solidFill>
              <a:srgbClr val="C0C0C0"/>
            </a:solidFill>
            <a:prstDash val="solid"/>
            <a:round/>
            <a:headEnd type="none" w="sm" len="sm"/>
            <a:tailEnd type="none" w="sm" len="sm"/>
          </a:ln>
        </p:spPr>
      </p:cxnSp>
      <p:sp>
        <p:nvSpPr>
          <p:cNvPr id="90" name="Google Shape;197;p29">
            <a:extLst>
              <a:ext uri="{FF2B5EF4-FFF2-40B4-BE49-F238E27FC236}">
                <a16:creationId xmlns:a16="http://schemas.microsoft.com/office/drawing/2014/main" id="{439C413E-DA17-1744-AF5B-E4773E2F2312}"/>
              </a:ext>
            </a:extLst>
          </p:cNvPr>
          <p:cNvSpPr txBox="1">
            <a:spLocks/>
          </p:cNvSpPr>
          <p:nvPr/>
        </p:nvSpPr>
        <p:spPr>
          <a:xfrm>
            <a:off x="990864" y="1273319"/>
            <a:ext cx="1488338" cy="599127"/>
          </a:xfrm>
          <a:prstGeom prst="rect">
            <a:avLst/>
          </a:prstGeom>
          <a:noFill/>
          <a:ln>
            <a:noFill/>
          </a:ln>
        </p:spPr>
        <p:txBody>
          <a:bodyPr spcFirstLastPara="1" wrap="square" lIns="92075" tIns="46025" rIns="92075" bIns="460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Avenir"/>
                <a:sym typeface="Avenir"/>
              </a:rPr>
              <a:t>Pipeline</a:t>
            </a:r>
          </a:p>
        </p:txBody>
      </p:sp>
      <p:cxnSp>
        <p:nvCxnSpPr>
          <p:cNvPr id="91" name="Straight Arrow Connector 90">
            <a:extLst>
              <a:ext uri="{FF2B5EF4-FFF2-40B4-BE49-F238E27FC236}">
                <a16:creationId xmlns:a16="http://schemas.microsoft.com/office/drawing/2014/main" id="{2869A157-1E8F-B94A-83C3-8AEEE7DDCE84}"/>
              </a:ext>
            </a:extLst>
          </p:cNvPr>
          <p:cNvCxnSpPr/>
          <p:nvPr/>
        </p:nvCxnSpPr>
        <p:spPr>
          <a:xfrm>
            <a:off x="2010972" y="3511829"/>
            <a:ext cx="1488338" cy="15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C41B0588-4CFB-F346-B7D2-853405C8B400}"/>
              </a:ext>
            </a:extLst>
          </p:cNvPr>
          <p:cNvSpPr/>
          <p:nvPr/>
        </p:nvSpPr>
        <p:spPr>
          <a:xfrm>
            <a:off x="2319547" y="1300905"/>
            <a:ext cx="3227165" cy="523220"/>
          </a:xfrm>
          <a:prstGeom prst="rect">
            <a:avLst/>
          </a:prstGeom>
        </p:spPr>
        <p:txBody>
          <a:bodyPr wrap="none">
            <a:spAutoFit/>
          </a:bodyPr>
          <a:lstStyle/>
          <a:p>
            <a:r>
              <a:rPr lang="en-US" sz="2800" dirty="0">
                <a:latin typeface="Avenir"/>
                <a:sym typeface="Avenir"/>
              </a:rPr>
              <a:t>(no frame rate loss)</a:t>
            </a:r>
            <a:endParaRPr lang="en-US" sz="2800" dirty="0"/>
          </a:p>
        </p:txBody>
      </p:sp>
      <p:sp>
        <p:nvSpPr>
          <p:cNvPr id="7" name="Slide Number Placeholder 6">
            <a:extLst>
              <a:ext uri="{FF2B5EF4-FFF2-40B4-BE49-F238E27FC236}">
                <a16:creationId xmlns:a16="http://schemas.microsoft.com/office/drawing/2014/main" id="{8AA798F2-9397-1545-B246-D9419E49EBA0}"/>
              </a:ext>
            </a:extLst>
          </p:cNvPr>
          <p:cNvSpPr>
            <a:spLocks noGrp="1"/>
          </p:cNvSpPr>
          <p:nvPr>
            <p:ph type="sldNum" sz="quarter" idx="12"/>
          </p:nvPr>
        </p:nvSpPr>
        <p:spPr/>
        <p:txBody>
          <a:bodyPr/>
          <a:lstStyle/>
          <a:p>
            <a:fld id="{D5CCC7FD-87FE-E344-9CF7-5727FD7AC1F1}" type="slidenum">
              <a:rPr lang="en-US" smtClean="0"/>
              <a:t>9</a:t>
            </a:fld>
            <a:endParaRPr lang="en-US"/>
          </a:p>
        </p:txBody>
      </p:sp>
    </p:spTree>
    <p:extLst>
      <p:ext uri="{BB962C8B-B14F-4D97-AF65-F5344CB8AC3E}">
        <p14:creationId xmlns:p14="http://schemas.microsoft.com/office/powerpoint/2010/main" val="225716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81"/>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8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9"/>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6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61"/>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82"/>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87">
                                            <p:txEl>
                                              <p:pRg st="1" end="1"/>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5" grpId="0"/>
      <p:bldP spid="86"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TotalTime>
  <Words>1224</Words>
  <Application>Microsoft Macintosh PowerPoint</Application>
  <PresentationFormat>Widescreen</PresentationFormat>
  <Paragraphs>133</Paragraphs>
  <Slides>13</Slides>
  <Notes>13</Notes>
  <HiddenSlides>0</HiddenSlides>
  <MMClips>6</MMClips>
  <ScaleCrop>false</ScaleCrop>
  <HeadingPairs>
    <vt:vector size="8" baseType="variant">
      <vt:variant>
        <vt:lpstr>Fonts Used</vt:lpstr>
      </vt:variant>
      <vt:variant>
        <vt:i4>7</vt:i4>
      </vt:variant>
      <vt:variant>
        <vt:lpstr>Theme</vt:lpstr>
      </vt:variant>
      <vt:variant>
        <vt:i4>1</vt:i4>
      </vt:variant>
      <vt:variant>
        <vt:lpstr>Slide Titles</vt:lpstr>
      </vt:variant>
      <vt:variant>
        <vt:i4>13</vt:i4>
      </vt:variant>
      <vt:variant>
        <vt:lpstr>Custom Shows</vt:lpstr>
      </vt:variant>
      <vt:variant>
        <vt:i4>1</vt:i4>
      </vt:variant>
    </vt:vector>
  </HeadingPairs>
  <TitlesOfParts>
    <vt:vector size="22" baseType="lpstr">
      <vt:lpstr>Arial</vt:lpstr>
      <vt:lpstr>Avenir</vt:lpstr>
      <vt:lpstr>Avenir Book</vt:lpstr>
      <vt:lpstr>Calibri</vt:lpstr>
      <vt:lpstr>Calibri Light</vt:lpstr>
      <vt:lpstr>Cambria Math</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 Show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Jinhui Xiong</dc:creator>
  <cp:lastModifiedBy>Jinhui Xiong</cp:lastModifiedBy>
  <cp:revision>22</cp:revision>
  <dcterms:created xsi:type="dcterms:W3CDTF">2021-05-11T20:01:02Z</dcterms:created>
  <dcterms:modified xsi:type="dcterms:W3CDTF">2021-05-25T22:45:52Z</dcterms:modified>
</cp:coreProperties>
</file>